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85" r:id="rId3"/>
    <p:sldId id="257" r:id="rId4"/>
    <p:sldId id="258" r:id="rId5"/>
    <p:sldId id="264" r:id="rId6"/>
    <p:sldId id="262" r:id="rId7"/>
    <p:sldId id="263" r:id="rId8"/>
    <p:sldId id="265" r:id="rId9"/>
    <p:sldId id="266" r:id="rId10"/>
    <p:sldId id="260" r:id="rId11"/>
    <p:sldId id="261"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0" r:id="rId27"/>
    <p:sldId id="284" r:id="rId28"/>
    <p:sldId id="283" r:id="rId29"/>
    <p:sldId id="286" r:id="rId30"/>
    <p:sldId id="287" r:id="rId31"/>
    <p:sldId id="288" r:id="rId32"/>
    <p:sldId id="289" r:id="rId3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75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8.wmf"/><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E500D5-7F78-417B-8347-6319668857D5}" type="datetimeFigureOut">
              <a:rPr lang="en-US" smtClean="0"/>
              <a:pPr/>
              <a:t>9/20/2012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D67B30-39DA-4CDC-B2F1-70FC1156DF6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67B30-39DA-4CDC-B2F1-70FC1156DF6D}"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D26A08-B147-41F6-B574-8FC59904CA9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2D6F5E3-1641-412C-8587-007D48211AC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F9F258-8BC1-4A1C-94CD-B0124EBE677B}"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D26C4B6E-7A89-4F78-A296-7161AFDE5EE3}"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F5B6D071-C83B-4FF2-B5AD-074E7A1423E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07AF84C-A21E-4E12-AA97-17113E1C913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CE842DB-B6F0-42B5-9085-B3E079C2B71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67A2040-ABAB-4B7A-92DB-30CE4BCCA22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2C35780-4468-49E6-B22A-EFC21842E97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34398DD-C10B-41EB-A0B4-B50302E0B1C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CFABD49-E7F0-43C4-8DA5-917338D5E5C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0A982BC-D993-430F-8534-07466C11545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641E8AA-F616-4489-859A-9F976294BC8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5D8CF1D-4250-4190-9D93-3EF6E7FF3DD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7.bin"/><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18.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19.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20.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3.xml"/><Relationship Id="rId1" Type="http://schemas.openxmlformats.org/officeDocument/2006/relationships/vmlDrawing" Target="../drawings/vmlDrawing12.vml"/><Relationship Id="rId4" Type="http://schemas.openxmlformats.org/officeDocument/2006/relationships/oleObject" Target="../embeddings/oleObject21.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3.xml"/><Relationship Id="rId1" Type="http://schemas.openxmlformats.org/officeDocument/2006/relationships/vmlDrawing" Target="../drawings/vmlDrawing14.vml"/><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oleObject" Target="../embeddings/oleObject26.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29.bin"/><Relationship Id="rId5" Type="http://schemas.openxmlformats.org/officeDocument/2006/relationships/oleObject" Target="../embeddings/oleObject28.bin"/><Relationship Id="rId4" Type="http://schemas.openxmlformats.org/officeDocument/2006/relationships/oleObject" Target="../embeddings/oleObject27.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oleObject" Target="../embeddings/oleObject30.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3.xml"/><Relationship Id="rId1" Type="http://schemas.openxmlformats.org/officeDocument/2006/relationships/vmlDrawing" Target="../drawings/vmlDrawing18.vml"/><Relationship Id="rId4" Type="http://schemas.openxmlformats.org/officeDocument/2006/relationships/oleObject" Target="../embeddings/Microsoft_Office_Word_97_-_2003_Document1.doc"/></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oleObject" Target="../embeddings/Microsoft_Office_Word_97_-_2003_Document2.doc"/></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20.v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21.vml"/><Relationship Id="rId5" Type="http://schemas.openxmlformats.org/officeDocument/2006/relationships/oleObject" Target="../embeddings/oleObject34.bin"/><Relationship Id="rId4" Type="http://schemas.openxmlformats.org/officeDocument/2006/relationships/oleObject" Target="../embeddings/oleObject33.bin"/></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22.v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323850" y="187325"/>
            <a:ext cx="8569325" cy="6497638"/>
          </a:xfrm>
          <a:prstGeom prst="rect">
            <a:avLst/>
          </a:prstGeom>
          <a:noFill/>
          <a:ln w="9525">
            <a:noFill/>
            <a:miter lim="800000"/>
            <a:headEnd/>
            <a:tailEnd/>
          </a:ln>
          <a:effectLst/>
        </p:spPr>
        <p:txBody>
          <a:bodyPr anchor="ctr">
            <a:spAutoFit/>
          </a:bodyPr>
          <a:lstStyle/>
          <a:p>
            <a:pPr indent="457200" algn="ctr"/>
            <a:r>
              <a:rPr lang="sv-SE" sz="2800" b="1"/>
              <a:t>PERSAMAAN SIMULTAN</a:t>
            </a:r>
          </a:p>
          <a:p>
            <a:pPr indent="457200" algn="ctr"/>
            <a:endParaRPr lang="en-US" sz="2800"/>
          </a:p>
          <a:p>
            <a:pPr indent="457200"/>
            <a:r>
              <a:rPr lang="sv-SE" sz="2800"/>
              <a:t>Pada kenyataannya banyak situasi dimana hubungan sebab akibat  tidak hanya terjadi satu arah, tetapi terjadi dua arah. Seperti pada saat tertentu naik turunnya harga. </a:t>
            </a:r>
            <a:r>
              <a:rPr lang="es-ES" sz="2800"/>
              <a:t>Secara matematis ditunjukkan oleh:</a:t>
            </a:r>
            <a:endParaRPr lang="en-US" sz="2800"/>
          </a:p>
          <a:p>
            <a:pPr indent="457200" algn="ctr"/>
            <a:r>
              <a:rPr lang="es-ES" sz="2800" i="1"/>
              <a:t>Y = f(X)</a:t>
            </a:r>
            <a:endParaRPr lang="en-US" sz="2800"/>
          </a:p>
          <a:p>
            <a:pPr indent="457200" algn="ctr"/>
            <a:r>
              <a:rPr lang="es-ES" sz="2800" i="1"/>
              <a:t>X = f(Y)</a:t>
            </a:r>
          </a:p>
          <a:p>
            <a:pPr indent="457200" algn="ctr"/>
            <a:endParaRPr lang="en-US" sz="2800"/>
          </a:p>
          <a:p>
            <a:pPr indent="457200"/>
            <a:r>
              <a:rPr lang="es-ES" sz="2800"/>
              <a:t>Untuk kasus seperti ini, pendugaan koefisien fungsi dengan menggunakan model persamaan tunggal akan menyebabkan bias dan tidak konsisten. Sehingga untuk menduga model seperti itu digunakan model persamaan simultan. </a:t>
            </a:r>
            <a:endParaRPr lang="sv-SE" sz="28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ChangeArrowheads="1"/>
          </p:cNvSpPr>
          <p:nvPr/>
        </p:nvSpPr>
        <p:spPr bwMode="auto">
          <a:xfrm>
            <a:off x="611188" y="1162050"/>
            <a:ext cx="8281987" cy="457200"/>
          </a:xfrm>
          <a:prstGeom prst="rect">
            <a:avLst/>
          </a:prstGeom>
          <a:noFill/>
          <a:ln w="9525">
            <a:noFill/>
            <a:miter lim="800000"/>
            <a:headEnd/>
            <a:tailEnd/>
          </a:ln>
          <a:effectLst/>
        </p:spPr>
        <p:txBody>
          <a:bodyPr anchor="ctr">
            <a:spAutoFit/>
          </a:bodyPr>
          <a:lstStyle/>
          <a:p>
            <a:pPr algn="just"/>
            <a:endParaRPr lang="sv-SE"/>
          </a:p>
        </p:txBody>
      </p:sp>
      <p:sp>
        <p:nvSpPr>
          <p:cNvPr id="13317" name="Rectangle 5"/>
          <p:cNvSpPr>
            <a:spLocks noChangeArrowheads="1"/>
          </p:cNvSpPr>
          <p:nvPr/>
        </p:nvSpPr>
        <p:spPr bwMode="auto">
          <a:xfrm>
            <a:off x="304800" y="381000"/>
            <a:ext cx="8569325" cy="3013075"/>
          </a:xfrm>
          <a:prstGeom prst="rect">
            <a:avLst/>
          </a:prstGeom>
          <a:noFill/>
          <a:ln w="9525">
            <a:noFill/>
            <a:miter lim="800000"/>
            <a:headEnd/>
            <a:tailEnd/>
          </a:ln>
          <a:effectLst/>
        </p:spPr>
        <p:txBody>
          <a:bodyPr anchor="ctr">
            <a:spAutoFit/>
          </a:bodyPr>
          <a:lstStyle/>
          <a:p>
            <a:pPr algn="just"/>
            <a:r>
              <a:rPr lang="sv-SE"/>
              <a:t>Jika model persamaan simultan diduga dengan metode OLS akan menyebabkan terjadinya bias yang dinamakan ”</a:t>
            </a:r>
            <a:r>
              <a:rPr lang="sv-SE" b="1"/>
              <a:t>bias persamaan simultan</a:t>
            </a:r>
            <a:r>
              <a:rPr lang="sv-SE"/>
              <a:t>”</a:t>
            </a:r>
            <a:r>
              <a:rPr lang="sv-SE" b="1"/>
              <a:t>, </a:t>
            </a:r>
            <a:r>
              <a:rPr lang="sv-SE"/>
              <a:t>yaitu suatu keadaan di mana terjadi ‘</a:t>
            </a:r>
            <a:r>
              <a:rPr lang="sv-SE" i="1"/>
              <a:t>over estimation </a:t>
            </a:r>
            <a:r>
              <a:rPr lang="sv-SE"/>
              <a:t>atau</a:t>
            </a:r>
            <a:r>
              <a:rPr lang="sv-SE" i="1"/>
              <a:t> under estimation</a:t>
            </a:r>
            <a:r>
              <a:rPr lang="sv-SE"/>
              <a:t>’ </a:t>
            </a:r>
          </a:p>
          <a:p>
            <a:pPr algn="just"/>
            <a:endParaRPr lang="sv-SE"/>
          </a:p>
          <a:p>
            <a:pPr algn="just"/>
            <a:r>
              <a:rPr lang="sv-SE"/>
              <a:t>Bias tersebut disebabkan karena variabel endogen dalam model yang juga merupakan variabel independent berkorelasi dengan error, sehingga terjadi pelanggaran asumsi OLS</a:t>
            </a:r>
            <a:endParaRPr lang="sv-SE"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ChangeArrowheads="1"/>
          </p:cNvSpPr>
          <p:nvPr/>
        </p:nvSpPr>
        <p:spPr bwMode="auto">
          <a:xfrm>
            <a:off x="152400" y="533400"/>
            <a:ext cx="8713788" cy="5568950"/>
          </a:xfrm>
          <a:prstGeom prst="rect">
            <a:avLst/>
          </a:prstGeom>
          <a:noFill/>
          <a:ln w="9525">
            <a:noFill/>
            <a:miter lim="800000"/>
            <a:headEnd/>
            <a:tailEnd/>
          </a:ln>
          <a:effectLst/>
        </p:spPr>
        <p:txBody>
          <a:bodyPr anchor="ctr">
            <a:spAutoFit/>
          </a:bodyPr>
          <a:lstStyle/>
          <a:p>
            <a:pPr algn="ctr"/>
            <a:r>
              <a:rPr lang="pt-BR" b="1"/>
              <a:t>MASALAH IDENTIFIKASI</a:t>
            </a:r>
          </a:p>
          <a:p>
            <a:pPr algn="ctr"/>
            <a:endParaRPr lang="en-US"/>
          </a:p>
          <a:p>
            <a:r>
              <a:rPr lang="pt-BR"/>
              <a:t>Pada saat menduga fungsi permintaan dan penawaran,  tidak dapat dijamin bahwa yang dihasilkan adalah fungsi permintaan atau fungsi penawaran. Mengapa?</a:t>
            </a:r>
          </a:p>
          <a:p>
            <a:r>
              <a:rPr lang="pt-BR"/>
              <a:t>Dalam keadaan keseimbangan, data jumlah yang diminta dan data jumlah yang ditawarkan adalah sama, demikian juga halnya dengan data harga</a:t>
            </a:r>
            <a:r>
              <a:rPr lang="pt-BR">
                <a:sym typeface="Wingdings" pitchFamily="2" charset="2"/>
              </a:rPr>
              <a:t></a:t>
            </a:r>
            <a:r>
              <a:rPr lang="pt-BR"/>
              <a:t>Perlu identifikasi </a:t>
            </a:r>
          </a:p>
          <a:p>
            <a:endParaRPr lang="pt-BR"/>
          </a:p>
          <a:p>
            <a:r>
              <a:rPr lang="pt-BR"/>
              <a:t>Tujuan identifikasi model adalah untuk menentukan apakah nilai π</a:t>
            </a:r>
            <a:r>
              <a:rPr lang="pt-BR" baseline="-25000"/>
              <a:t>ij </a:t>
            </a:r>
            <a:r>
              <a:rPr lang="pt-BR"/>
              <a:t>yang diduga dari persamaan reduced form dapat digunakan untuk menduga parameter dalam model persamaan struktural  atau tidak ? </a:t>
            </a:r>
          </a:p>
          <a:p>
            <a:r>
              <a:rPr lang="sv-SE"/>
              <a:t>Jika persamannya dapat diduga,  metode pendugaan model apa yang dapat digunakan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ChangeArrowheads="1"/>
          </p:cNvSpPr>
          <p:nvPr/>
        </p:nvSpPr>
        <p:spPr bwMode="auto">
          <a:xfrm>
            <a:off x="152400" y="152400"/>
            <a:ext cx="8763000" cy="457200"/>
          </a:xfrm>
          <a:prstGeom prst="rect">
            <a:avLst/>
          </a:prstGeom>
          <a:noFill/>
          <a:ln w="9525">
            <a:noFill/>
            <a:miter lim="800000"/>
            <a:headEnd/>
            <a:tailEnd/>
          </a:ln>
          <a:effectLst/>
        </p:spPr>
        <p:txBody>
          <a:bodyPr>
            <a:spAutoFit/>
          </a:bodyPr>
          <a:lstStyle/>
          <a:p>
            <a:r>
              <a:rPr lang="fi-FI">
                <a:cs typeface="Times New Roman" pitchFamily="18" charset="0"/>
              </a:rPr>
              <a:t>Contoh : Model persamaan permintaan dan penawaran  :</a:t>
            </a:r>
            <a:r>
              <a:rPr lang="en-US"/>
              <a:t> </a:t>
            </a:r>
          </a:p>
        </p:txBody>
      </p:sp>
      <p:sp>
        <p:nvSpPr>
          <p:cNvPr id="21510" name="Rectangle 6"/>
          <p:cNvSpPr>
            <a:spLocks noChangeArrowheads="1"/>
          </p:cNvSpPr>
          <p:nvPr/>
        </p:nvSpPr>
        <p:spPr bwMode="auto">
          <a:xfrm>
            <a:off x="3814763" y="3062288"/>
            <a:ext cx="9144000" cy="0"/>
          </a:xfrm>
          <a:prstGeom prst="rect">
            <a:avLst/>
          </a:prstGeom>
          <a:noFill/>
          <a:ln w="9525">
            <a:noFill/>
            <a:miter lim="800000"/>
            <a:headEnd/>
            <a:tailEnd/>
          </a:ln>
          <a:effectLst/>
        </p:spPr>
        <p:txBody>
          <a:bodyPr>
            <a:spAutoFit/>
          </a:bodyPr>
          <a:lstStyle/>
          <a:p>
            <a:endParaRPr lang="en-US"/>
          </a:p>
        </p:txBody>
      </p:sp>
      <p:graphicFrame>
        <p:nvGraphicFramePr>
          <p:cNvPr id="25602" name="Object 2"/>
          <p:cNvGraphicFramePr>
            <a:graphicFrameLocks noChangeAspect="1"/>
          </p:cNvGraphicFramePr>
          <p:nvPr/>
        </p:nvGraphicFramePr>
        <p:xfrm>
          <a:off x="2667000" y="609600"/>
          <a:ext cx="2895600" cy="1219200"/>
        </p:xfrm>
        <a:graphic>
          <a:graphicData uri="http://schemas.openxmlformats.org/presentationml/2006/ole">
            <p:oleObj spid="_x0000_s25602" r:id="rId4" imgW="1511300" imgH="736600" progId="Equation.3">
              <p:embed/>
            </p:oleObj>
          </a:graphicData>
        </a:graphic>
      </p:graphicFrame>
      <p:sp>
        <p:nvSpPr>
          <p:cNvPr id="21511" name="Rectangle 7"/>
          <p:cNvSpPr>
            <a:spLocks noChangeArrowheads="1"/>
          </p:cNvSpPr>
          <p:nvPr/>
        </p:nvSpPr>
        <p:spPr bwMode="auto">
          <a:xfrm>
            <a:off x="228600" y="1828800"/>
            <a:ext cx="8763000" cy="1187450"/>
          </a:xfrm>
          <a:prstGeom prst="rect">
            <a:avLst/>
          </a:prstGeom>
          <a:noFill/>
          <a:ln w="9525">
            <a:noFill/>
            <a:miter lim="800000"/>
            <a:headEnd/>
            <a:tailEnd/>
          </a:ln>
          <a:effectLst/>
        </p:spPr>
        <p:txBody>
          <a:bodyPr>
            <a:spAutoFit/>
          </a:bodyPr>
          <a:lstStyle/>
          <a:p>
            <a:r>
              <a:rPr lang="fi-FI">
                <a:cs typeface="Times New Roman" pitchFamily="18" charset="0"/>
              </a:rPr>
              <a:t>Persamaan struktural permintaan dan penawaran tersebut terdiri dari dua variabel endogen,  Q</a:t>
            </a:r>
            <a:r>
              <a:rPr lang="fi-FI" baseline="-30000">
                <a:cs typeface="Times New Roman" pitchFamily="18" charset="0"/>
              </a:rPr>
              <a:t>t</a:t>
            </a:r>
            <a:r>
              <a:rPr lang="fi-FI">
                <a:cs typeface="Times New Roman" pitchFamily="18" charset="0"/>
              </a:rPr>
              <a:t> dan P, serta satu variabel  eksogen, I. Persamaan </a:t>
            </a:r>
            <a:r>
              <a:rPr lang="fi-FI" i="1">
                <a:cs typeface="Times New Roman" pitchFamily="18" charset="0"/>
              </a:rPr>
              <a:t>reduced form</a:t>
            </a:r>
            <a:r>
              <a:rPr lang="fi-FI">
                <a:cs typeface="Times New Roman" pitchFamily="18" charset="0"/>
              </a:rPr>
              <a:t> nya:</a:t>
            </a:r>
          </a:p>
        </p:txBody>
      </p:sp>
      <p:sp>
        <p:nvSpPr>
          <p:cNvPr id="21513" name="Rectangle 9"/>
          <p:cNvSpPr>
            <a:spLocks noChangeArrowheads="1"/>
          </p:cNvSpPr>
          <p:nvPr/>
        </p:nvSpPr>
        <p:spPr bwMode="auto">
          <a:xfrm>
            <a:off x="2376488" y="2871788"/>
            <a:ext cx="9144000" cy="0"/>
          </a:xfrm>
          <a:prstGeom prst="rect">
            <a:avLst/>
          </a:prstGeom>
          <a:noFill/>
          <a:ln w="9525">
            <a:noFill/>
            <a:miter lim="800000"/>
            <a:headEnd/>
            <a:tailEnd/>
          </a:ln>
          <a:effectLst/>
        </p:spPr>
        <p:txBody>
          <a:bodyPr>
            <a:spAutoFit/>
          </a:bodyPr>
          <a:lstStyle/>
          <a:p>
            <a:endParaRPr lang="en-US"/>
          </a:p>
        </p:txBody>
      </p:sp>
      <p:graphicFrame>
        <p:nvGraphicFramePr>
          <p:cNvPr id="25603" name="Object 3"/>
          <p:cNvGraphicFramePr>
            <a:graphicFrameLocks noChangeAspect="1"/>
          </p:cNvGraphicFramePr>
          <p:nvPr/>
        </p:nvGraphicFramePr>
        <p:xfrm>
          <a:off x="762000" y="3048000"/>
          <a:ext cx="6705600" cy="1701800"/>
        </p:xfrm>
        <a:graphic>
          <a:graphicData uri="http://schemas.openxmlformats.org/presentationml/2006/ole">
            <p:oleObj spid="_x0000_s25603" r:id="rId5" imgW="4394200" imgH="1117600" progId="Equation.3">
              <p:embed/>
            </p:oleObj>
          </a:graphicData>
        </a:graphic>
      </p:graphicFrame>
      <p:sp>
        <p:nvSpPr>
          <p:cNvPr id="21515" name="Rectangle 11"/>
          <p:cNvSpPr>
            <a:spLocks noChangeArrowheads="1"/>
          </p:cNvSpPr>
          <p:nvPr/>
        </p:nvSpPr>
        <p:spPr bwMode="auto">
          <a:xfrm>
            <a:off x="4038600" y="3100388"/>
            <a:ext cx="9144000" cy="0"/>
          </a:xfrm>
          <a:prstGeom prst="rect">
            <a:avLst/>
          </a:prstGeom>
          <a:noFill/>
          <a:ln w="9525">
            <a:noFill/>
            <a:miter lim="800000"/>
            <a:headEnd/>
            <a:tailEnd/>
          </a:ln>
          <a:effectLst/>
        </p:spPr>
        <p:txBody>
          <a:bodyPr>
            <a:spAutoFit/>
          </a:bodyPr>
          <a:lstStyle/>
          <a:p>
            <a:endParaRPr lang="en-US"/>
          </a:p>
        </p:txBody>
      </p:sp>
      <p:graphicFrame>
        <p:nvGraphicFramePr>
          <p:cNvPr id="25604" name="Object 4"/>
          <p:cNvGraphicFramePr>
            <a:graphicFrameLocks noChangeAspect="1"/>
          </p:cNvGraphicFramePr>
          <p:nvPr/>
        </p:nvGraphicFramePr>
        <p:xfrm>
          <a:off x="3048000" y="5667375"/>
          <a:ext cx="1752600" cy="1079500"/>
        </p:xfrm>
        <a:graphic>
          <a:graphicData uri="http://schemas.openxmlformats.org/presentationml/2006/ole">
            <p:oleObj spid="_x0000_s25604" r:id="rId6" imgW="1066800" imgH="660400" progId="Equation.3">
              <p:embed/>
            </p:oleObj>
          </a:graphicData>
        </a:graphic>
      </p:graphicFrame>
      <p:sp>
        <p:nvSpPr>
          <p:cNvPr id="21516" name="Rectangle 12"/>
          <p:cNvSpPr>
            <a:spLocks noChangeArrowheads="1"/>
          </p:cNvSpPr>
          <p:nvPr/>
        </p:nvSpPr>
        <p:spPr bwMode="auto">
          <a:xfrm>
            <a:off x="0" y="4800600"/>
            <a:ext cx="9144000" cy="822325"/>
          </a:xfrm>
          <a:prstGeom prst="rect">
            <a:avLst/>
          </a:prstGeom>
          <a:noFill/>
          <a:ln w="9525">
            <a:noFill/>
            <a:miter lim="800000"/>
            <a:headEnd/>
            <a:tailEnd/>
          </a:ln>
          <a:effectLst/>
        </p:spPr>
        <p:txBody>
          <a:bodyPr>
            <a:spAutoFit/>
          </a:bodyPr>
          <a:lstStyle/>
          <a:p>
            <a:r>
              <a:rPr lang="fi-FI">
                <a:cs typeface="Times New Roman" pitchFamily="18" charset="0"/>
              </a:rPr>
              <a:t>Dari persamaan </a:t>
            </a:r>
            <a:r>
              <a:rPr lang="fi-FI" i="1">
                <a:cs typeface="Times New Roman" pitchFamily="18" charset="0"/>
              </a:rPr>
              <a:t>reduced form</a:t>
            </a:r>
            <a:r>
              <a:rPr lang="fi-FI">
                <a:cs typeface="Times New Roman" pitchFamily="18" charset="0"/>
              </a:rPr>
              <a:t> dapat dihitung   koefisien fungsi penawaran </a:t>
            </a:r>
            <a:r>
              <a:rPr lang="sv-SE">
                <a:cs typeface="Times New Roman" pitchFamily="18" charset="0"/>
              </a:rPr>
              <a:t>β</a:t>
            </a:r>
            <a:r>
              <a:rPr lang="fi-FI" baseline="-30000">
                <a:cs typeface="Times New Roman" pitchFamily="18" charset="0"/>
              </a:rPr>
              <a:t>0</a:t>
            </a:r>
            <a:r>
              <a:rPr lang="fi-FI">
                <a:cs typeface="Times New Roman" pitchFamily="18" charset="0"/>
              </a:rPr>
              <a:t> dan </a:t>
            </a:r>
            <a:r>
              <a:rPr lang="sv-SE">
                <a:cs typeface="Times New Roman" pitchFamily="18" charset="0"/>
              </a:rPr>
              <a:t>β</a:t>
            </a:r>
            <a:r>
              <a:rPr lang="fi-FI" baseline="-30000">
                <a:cs typeface="Times New Roman" pitchFamily="18" charset="0"/>
              </a:rPr>
              <a:t>1</a:t>
            </a:r>
            <a:r>
              <a:rPr lang="fi-FI">
                <a:cs typeface="Times New Roman" pitchFamily="18" charset="0"/>
              </a:rPr>
              <a:t> sebagai berikut </a:t>
            </a:r>
            <a:endParaRPr lang="fi-FI"/>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ChangeArrowheads="1"/>
          </p:cNvSpPr>
          <p:nvPr/>
        </p:nvSpPr>
        <p:spPr bwMode="auto">
          <a:xfrm>
            <a:off x="152400" y="177800"/>
            <a:ext cx="8763000" cy="6299200"/>
          </a:xfrm>
          <a:prstGeom prst="rect">
            <a:avLst/>
          </a:prstGeom>
          <a:noFill/>
          <a:ln w="9525">
            <a:noFill/>
            <a:miter lim="800000"/>
            <a:headEnd/>
            <a:tailEnd/>
          </a:ln>
          <a:effectLst/>
        </p:spPr>
        <p:txBody>
          <a:bodyPr>
            <a:spAutoFit/>
          </a:bodyPr>
          <a:lstStyle/>
          <a:p>
            <a:pPr algn="just">
              <a:tabLst>
                <a:tab pos="457200" algn="l"/>
                <a:tab pos="3824288" algn="l"/>
              </a:tabLst>
            </a:pPr>
            <a:r>
              <a:rPr lang="fi-FI">
                <a:cs typeface="Times New Roman" pitchFamily="18" charset="0"/>
              </a:rPr>
              <a:t>Hasil Identifikasi</a:t>
            </a:r>
          </a:p>
          <a:p>
            <a:pPr algn="just">
              <a:tabLst>
                <a:tab pos="457200" algn="l"/>
                <a:tab pos="3824288" algn="l"/>
              </a:tabLst>
            </a:pPr>
            <a:endParaRPr lang="fi-FI">
              <a:cs typeface="Times New Roman" pitchFamily="18" charset="0"/>
            </a:endParaRPr>
          </a:p>
          <a:p>
            <a:pPr algn="just">
              <a:tabLst>
                <a:tab pos="457200" algn="l"/>
                <a:tab pos="3824288" algn="l"/>
              </a:tabLst>
            </a:pPr>
            <a:r>
              <a:rPr lang="fi-FI" b="1" i="1">
                <a:cs typeface="Times New Roman" pitchFamily="18" charset="0"/>
              </a:rPr>
              <a:t>Just</a:t>
            </a:r>
            <a:r>
              <a:rPr lang="fi-FI">
                <a:cs typeface="Times New Roman" pitchFamily="18" charset="0"/>
              </a:rPr>
              <a:t> atau </a:t>
            </a:r>
            <a:r>
              <a:rPr lang="fi-FI" b="1" i="1">
                <a:cs typeface="Times New Roman" pitchFamily="18" charset="0"/>
              </a:rPr>
              <a:t>exact identification</a:t>
            </a:r>
            <a:r>
              <a:rPr lang="fi-FI">
                <a:cs typeface="Times New Roman" pitchFamily="18" charset="0"/>
              </a:rPr>
              <a:t>: kondisi di mana koefisien fungsi penawaran dapat ditentukan secara tepat  dari koefisien persamaan reduced form. Metode yang digunakan untuk menduga model adalah Indirect Least Square (ILS)</a:t>
            </a:r>
          </a:p>
          <a:p>
            <a:pPr algn="just">
              <a:tabLst>
                <a:tab pos="457200" algn="l"/>
                <a:tab pos="3824288" algn="l"/>
              </a:tabLst>
            </a:pPr>
            <a:endParaRPr lang="fi-FI">
              <a:cs typeface="Times New Roman" pitchFamily="18" charset="0"/>
            </a:endParaRPr>
          </a:p>
          <a:p>
            <a:pPr algn="just">
              <a:tabLst>
                <a:tab pos="457200" algn="l"/>
                <a:tab pos="3824288" algn="l"/>
              </a:tabLst>
            </a:pPr>
            <a:r>
              <a:rPr lang="fi-FI" b="1" i="1">
                <a:cs typeface="Times New Roman" pitchFamily="18" charset="0"/>
              </a:rPr>
              <a:t>Under identification</a:t>
            </a:r>
            <a:r>
              <a:rPr lang="fi-FI">
                <a:cs typeface="Times New Roman" pitchFamily="18" charset="0"/>
              </a:rPr>
              <a:t> (tidak dapat diidentifikasikan). Kondisi di mana  dari persamaan </a:t>
            </a:r>
            <a:r>
              <a:rPr lang="fi-FI" i="1">
                <a:cs typeface="Times New Roman" pitchFamily="18" charset="0"/>
              </a:rPr>
              <a:t>reduced form</a:t>
            </a:r>
            <a:r>
              <a:rPr lang="fi-FI">
                <a:cs typeface="Times New Roman" pitchFamily="18" charset="0"/>
              </a:rPr>
              <a:t> tidak dapat digunakan untuk menduga koefisien model struktural (Contoh di atas</a:t>
            </a:r>
          </a:p>
          <a:p>
            <a:pPr algn="just">
              <a:tabLst>
                <a:tab pos="457200" algn="l"/>
                <a:tab pos="3824288" algn="l"/>
              </a:tabLst>
            </a:pPr>
            <a:r>
              <a:rPr lang="fi-FI">
                <a:cs typeface="Times New Roman" pitchFamily="18" charset="0"/>
              </a:rPr>
              <a:t>fungsi permintaannya).  Model tidak dapat diduga</a:t>
            </a:r>
          </a:p>
          <a:p>
            <a:pPr algn="just">
              <a:tabLst>
                <a:tab pos="457200" algn="l"/>
                <a:tab pos="3824288" algn="l"/>
              </a:tabLst>
            </a:pPr>
            <a:endParaRPr lang="fi-FI">
              <a:cs typeface="Times New Roman" pitchFamily="18" charset="0"/>
            </a:endParaRPr>
          </a:p>
          <a:p>
            <a:pPr algn="just">
              <a:tabLst>
                <a:tab pos="457200" algn="l"/>
                <a:tab pos="3824288" algn="l"/>
              </a:tabLst>
            </a:pPr>
            <a:r>
              <a:rPr lang="fi-FI" b="1">
                <a:cs typeface="Times New Roman" pitchFamily="18" charset="0"/>
              </a:rPr>
              <a:t>O</a:t>
            </a:r>
            <a:r>
              <a:rPr lang="sv-SE" b="1" i="1">
                <a:cs typeface="Times New Roman" pitchFamily="18" charset="0"/>
              </a:rPr>
              <a:t>ver identification</a:t>
            </a:r>
            <a:r>
              <a:rPr lang="fi-FI">
                <a:cs typeface="Times New Roman" pitchFamily="18" charset="0"/>
              </a:rPr>
              <a:t> : kondisi di mana</a:t>
            </a:r>
            <a:r>
              <a:rPr lang="sv-SE">
                <a:cs typeface="Times New Roman" pitchFamily="18" charset="0"/>
              </a:rPr>
              <a:t> dari koefisien persamaan reduced form dapat menghasilkan lebih dari satu  nilai salah satu  koefisien persamaan struktural. Metode</a:t>
            </a:r>
            <a:r>
              <a:rPr lang="fi-FI">
                <a:cs typeface="Times New Roman" pitchFamily="18" charset="0"/>
              </a:rPr>
              <a:t> yang digunakan untuk menduga model adalah Two Stage Least Square (2SLS=TSLS)</a:t>
            </a:r>
            <a:endParaRPr lang="en-US"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ChangeArrowheads="1"/>
          </p:cNvSpPr>
          <p:nvPr/>
        </p:nvSpPr>
        <p:spPr bwMode="auto">
          <a:xfrm>
            <a:off x="0" y="381000"/>
            <a:ext cx="9144000" cy="6464300"/>
          </a:xfrm>
          <a:prstGeom prst="rect">
            <a:avLst/>
          </a:prstGeom>
          <a:noFill/>
          <a:ln w="9525">
            <a:noFill/>
            <a:miter lim="800000"/>
            <a:headEnd/>
            <a:tailEnd/>
          </a:ln>
          <a:effectLst/>
        </p:spPr>
        <p:txBody>
          <a:bodyPr>
            <a:spAutoFit/>
          </a:bodyPr>
          <a:lstStyle/>
          <a:p>
            <a:pPr indent="457200" algn="just"/>
            <a:r>
              <a:rPr lang="sv-SE">
                <a:cs typeface="Times New Roman" pitchFamily="18" charset="0"/>
              </a:rPr>
              <a:t>Untuk melakukan identifikasi suatu model persamaan</a:t>
            </a:r>
          </a:p>
          <a:p>
            <a:pPr indent="457200" algn="just"/>
            <a:r>
              <a:rPr lang="sv-SE">
                <a:cs typeface="Times New Roman" pitchFamily="18" charset="0"/>
              </a:rPr>
              <a:t>struktural dilakukan dengan order condition dan rank condition </a:t>
            </a:r>
            <a:endParaRPr lang="en-US">
              <a:cs typeface="Times New Roman" pitchFamily="18" charset="0"/>
            </a:endParaRPr>
          </a:p>
          <a:p>
            <a:pPr indent="457200" algn="just"/>
            <a:r>
              <a:rPr lang="sv-SE" b="1">
                <a:cs typeface="Times New Roman" pitchFamily="18" charset="0"/>
              </a:rPr>
              <a:t>Order Condition. </a:t>
            </a:r>
            <a:r>
              <a:rPr lang="sv-SE">
                <a:cs typeface="Times New Roman" pitchFamily="18" charset="0"/>
              </a:rPr>
              <a:t> Order condition merupakan syarat yang </a:t>
            </a:r>
          </a:p>
          <a:p>
            <a:pPr indent="457200" algn="just"/>
            <a:r>
              <a:rPr lang="sv-SE">
                <a:cs typeface="Times New Roman" pitchFamily="18" charset="0"/>
              </a:rPr>
              <a:t>harus dipenuhi untuk identifikasi, tetapi belum mencukupi.</a:t>
            </a:r>
          </a:p>
          <a:p>
            <a:pPr indent="457200" algn="just"/>
            <a:r>
              <a:rPr lang="sv-SE">
                <a:cs typeface="Times New Roman" pitchFamily="18" charset="0"/>
              </a:rPr>
              <a:t>Untuk melakukan identifikasi dengan order kondition</a:t>
            </a:r>
            <a:r>
              <a:rPr lang="sv-SE" b="1">
                <a:cs typeface="Times New Roman" pitchFamily="18" charset="0"/>
              </a:rPr>
              <a:t> </a:t>
            </a:r>
            <a:r>
              <a:rPr lang="sv-SE">
                <a:cs typeface="Times New Roman" pitchFamily="18" charset="0"/>
              </a:rPr>
              <a:t>dapat</a:t>
            </a:r>
          </a:p>
          <a:p>
            <a:pPr indent="457200" algn="just"/>
            <a:r>
              <a:rPr lang="sv-SE">
                <a:cs typeface="Times New Roman" pitchFamily="18" charset="0"/>
              </a:rPr>
              <a:t> digunakan rumus sebagai berikut:</a:t>
            </a:r>
          </a:p>
          <a:p>
            <a:pPr indent="457200" algn="just"/>
            <a:endParaRPr lang="en-US">
              <a:cs typeface="Times New Roman" pitchFamily="18" charset="0"/>
            </a:endParaRPr>
          </a:p>
          <a:p>
            <a:pPr indent="457200" algn="just" eaLnBrk="0" hangingPunct="0"/>
            <a:r>
              <a:rPr lang="sv-SE">
                <a:cs typeface="Times New Roman" pitchFamily="18" charset="0"/>
              </a:rPr>
              <a:t>                           (K−M) ≥ (G−1)</a:t>
            </a:r>
            <a:endParaRPr lang="en-US">
              <a:cs typeface="Times New Roman" pitchFamily="18" charset="0"/>
            </a:endParaRPr>
          </a:p>
          <a:p>
            <a:pPr indent="457200" algn="just" eaLnBrk="0" hangingPunct="0"/>
            <a:r>
              <a:rPr lang="sv-SE">
                <a:cs typeface="Times New Roman" pitchFamily="18" charset="0"/>
              </a:rPr>
              <a:t> di mana:</a:t>
            </a:r>
            <a:endParaRPr lang="en-US">
              <a:cs typeface="Times New Roman" pitchFamily="18" charset="0"/>
            </a:endParaRPr>
          </a:p>
          <a:p>
            <a:pPr indent="457200" algn="just" eaLnBrk="0" hangingPunct="0"/>
            <a:r>
              <a:rPr lang="sv-SE">
                <a:cs typeface="Times New Roman" pitchFamily="18" charset="0"/>
              </a:rPr>
              <a:t>G	:banyaknya persamaan dalam model </a:t>
            </a:r>
            <a:endParaRPr lang="en-US">
              <a:cs typeface="Times New Roman" pitchFamily="18" charset="0"/>
            </a:endParaRPr>
          </a:p>
          <a:p>
            <a:pPr indent="457200" eaLnBrk="0" hangingPunct="0"/>
            <a:r>
              <a:rPr lang="sv-SE">
                <a:cs typeface="Times New Roman" pitchFamily="18" charset="0"/>
              </a:rPr>
              <a:t>K	:banyaknya variabel (variabel endogen dan predetermined)</a:t>
            </a:r>
          </a:p>
          <a:p>
            <a:pPr indent="457200" eaLnBrk="0" hangingPunct="0"/>
            <a:r>
              <a:rPr lang="sv-SE">
                <a:cs typeface="Times New Roman" pitchFamily="18" charset="0"/>
              </a:rPr>
              <a:t>       dalam model </a:t>
            </a:r>
            <a:endParaRPr lang="en-US">
              <a:cs typeface="Times New Roman" pitchFamily="18" charset="0"/>
            </a:endParaRPr>
          </a:p>
          <a:p>
            <a:pPr indent="457200" algn="just" eaLnBrk="0" hangingPunct="0"/>
            <a:r>
              <a:rPr lang="sv-SE">
                <a:cs typeface="Times New Roman" pitchFamily="18" charset="0"/>
              </a:rPr>
              <a:t>M	: banyaknya variabel dalam persamaan tertentu</a:t>
            </a:r>
            <a:endParaRPr lang="en-US">
              <a:cs typeface="Times New Roman" pitchFamily="18" charset="0"/>
            </a:endParaRPr>
          </a:p>
          <a:p>
            <a:pPr indent="457200" algn="just" eaLnBrk="0" hangingPunct="0">
              <a:spcBef>
                <a:spcPct val="45000"/>
              </a:spcBef>
            </a:pPr>
            <a:r>
              <a:rPr lang="sv-SE">
                <a:cs typeface="Times New Roman" pitchFamily="18" charset="0"/>
              </a:rPr>
              <a:t>Jika (K−M) &lt; (G−1) : under identification, </a:t>
            </a:r>
          </a:p>
          <a:p>
            <a:pPr indent="457200" algn="just" eaLnBrk="0" hangingPunct="0"/>
            <a:r>
              <a:rPr lang="sv-SE">
                <a:cs typeface="Times New Roman" pitchFamily="18" charset="0"/>
              </a:rPr>
              <a:t>Jika (K−M) = (G−1) :Just atau exactly indentification</a:t>
            </a:r>
          </a:p>
          <a:p>
            <a:pPr indent="457200" algn="just" eaLnBrk="0" hangingPunct="0"/>
            <a:r>
              <a:rPr lang="sv-SE">
                <a:cs typeface="Times New Roman" pitchFamily="18" charset="0"/>
              </a:rPr>
              <a:t>Jika (K−M) &gt; (G−1) :Over indentification.</a:t>
            </a:r>
            <a:endParaRPr lang="en-US">
              <a:cs typeface="Times New Roman" pitchFamily="18" charset="0"/>
            </a:endParaRPr>
          </a:p>
          <a:p>
            <a:pPr indent="457200" eaLnBrk="0" hangingPunct="0"/>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ChangeArrowheads="1"/>
          </p:cNvSpPr>
          <p:nvPr/>
        </p:nvSpPr>
        <p:spPr bwMode="auto">
          <a:xfrm>
            <a:off x="179388" y="115888"/>
            <a:ext cx="8785225" cy="2647950"/>
          </a:xfrm>
          <a:prstGeom prst="rect">
            <a:avLst/>
          </a:prstGeom>
          <a:noFill/>
          <a:ln w="9525">
            <a:noFill/>
            <a:miter lim="800000"/>
            <a:headEnd/>
            <a:tailEnd/>
          </a:ln>
          <a:effectLst/>
        </p:spPr>
        <p:txBody>
          <a:bodyPr anchor="ctr">
            <a:spAutoFit/>
          </a:bodyPr>
          <a:lstStyle/>
          <a:p>
            <a:r>
              <a:rPr lang="sv-SE"/>
              <a:t>Contoh :</a:t>
            </a:r>
            <a:endParaRPr lang="en-US"/>
          </a:p>
          <a:p>
            <a:r>
              <a:rPr lang="sv-SE"/>
              <a:t>Model versi Keynesian untuk menentukan pendapatan nasional,   terdiri dari  fungsi konsumsi, fungsi investasi, fungsi pajak dan persamaan identitas.  Dalam model terdapat empat variabel endogen,yaitu konsumsi C, investasi I, pajak T, dan pendapatan nasional Y, dan dua variabel predetermine, lag pendapatan Yt-1, dan  pengeluaran pemerintah G.</a:t>
            </a:r>
          </a:p>
        </p:txBody>
      </p:sp>
      <p:sp>
        <p:nvSpPr>
          <p:cNvPr id="24582" name="Rectangle 6"/>
          <p:cNvSpPr>
            <a:spLocks noChangeArrowheads="1"/>
          </p:cNvSpPr>
          <p:nvPr/>
        </p:nvSpPr>
        <p:spPr bwMode="auto">
          <a:xfrm>
            <a:off x="0" y="29718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24581" name="Object 5"/>
          <p:cNvGraphicFramePr>
            <a:graphicFrameLocks noChangeAspect="1"/>
          </p:cNvGraphicFramePr>
          <p:nvPr/>
        </p:nvGraphicFramePr>
        <p:xfrm>
          <a:off x="809625" y="2852738"/>
          <a:ext cx="6157913" cy="1800225"/>
        </p:xfrm>
        <a:graphic>
          <a:graphicData uri="http://schemas.openxmlformats.org/presentationml/2006/ole">
            <p:oleObj spid="_x0000_s24581" name="Equation" r:id="rId4" imgW="3124080" imgH="914400" progId="Equation.3">
              <p:embed/>
            </p:oleObj>
          </a:graphicData>
        </a:graphic>
      </p:graphicFrame>
      <p:sp>
        <p:nvSpPr>
          <p:cNvPr id="24583" name="Rectangle 7"/>
          <p:cNvSpPr>
            <a:spLocks noChangeArrowheads="1"/>
          </p:cNvSpPr>
          <p:nvPr/>
        </p:nvSpPr>
        <p:spPr bwMode="auto">
          <a:xfrm>
            <a:off x="179388" y="4729163"/>
            <a:ext cx="8713787" cy="1917700"/>
          </a:xfrm>
          <a:prstGeom prst="rect">
            <a:avLst/>
          </a:prstGeom>
          <a:noFill/>
          <a:ln w="9525">
            <a:noFill/>
            <a:miter lim="800000"/>
            <a:headEnd/>
            <a:tailEnd/>
          </a:ln>
          <a:effectLst/>
        </p:spPr>
        <p:txBody>
          <a:bodyPr anchor="ctr">
            <a:spAutoFit/>
          </a:bodyPr>
          <a:lstStyle/>
          <a:p>
            <a:pPr marL="342900" indent="-342900">
              <a:buFontTx/>
              <a:buAutoNum type="arabicParenBoth"/>
            </a:pPr>
            <a:r>
              <a:rPr lang="sv-SE"/>
              <a:t>Identifikasi Fungsi Konsumsi.  Order Condition</a:t>
            </a:r>
          </a:p>
          <a:p>
            <a:pPr marL="342900" indent="-342900"/>
            <a:r>
              <a:rPr lang="sv-SE"/>
              <a:t>    Dalam model terdapat empat persamaan (G=4), enam variabel, C, Y, Yt-1, T, I dan G (K=6). Dalam Fungsi konsumsi terdapat tiga variabel, yaitu C, Y dan T (M=3)</a:t>
            </a:r>
          </a:p>
          <a:p>
            <a:pPr marL="342900" indent="-342900"/>
            <a:r>
              <a:rPr lang="sv-SE"/>
              <a:t>     (K – M) = (6-3)=3,   (G -1)=(4-1)=3        memenuhi syarat</a:t>
            </a:r>
          </a:p>
        </p:txBody>
      </p:sp>
      <p:sp>
        <p:nvSpPr>
          <p:cNvPr id="24584" name="Line 8"/>
          <p:cNvSpPr>
            <a:spLocks noChangeShapeType="1"/>
          </p:cNvSpPr>
          <p:nvPr/>
        </p:nvSpPr>
        <p:spPr bwMode="auto">
          <a:xfrm>
            <a:off x="5508625" y="6453188"/>
            <a:ext cx="358775" cy="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ChangeArrowheads="1"/>
          </p:cNvSpPr>
          <p:nvPr/>
        </p:nvSpPr>
        <p:spPr bwMode="auto">
          <a:xfrm>
            <a:off x="250825" y="115888"/>
            <a:ext cx="8642350" cy="2101850"/>
          </a:xfrm>
          <a:prstGeom prst="rect">
            <a:avLst/>
          </a:prstGeom>
          <a:noFill/>
          <a:ln w="9525">
            <a:noFill/>
            <a:miter lim="800000"/>
            <a:headEnd/>
            <a:tailEnd/>
          </a:ln>
          <a:effectLst/>
        </p:spPr>
        <p:txBody>
          <a:bodyPr anchor="ctr">
            <a:spAutoFit/>
          </a:bodyPr>
          <a:lstStyle/>
          <a:p>
            <a:pPr algn="just"/>
            <a:r>
              <a:rPr lang="sv-SE" sz="2200" b="1"/>
              <a:t>Rank Condition.  </a:t>
            </a:r>
            <a:r>
              <a:rPr lang="sv-SE" sz="2200"/>
              <a:t>Dalam dalam sistem persamaan yang terdiri dari G persamaan, maka suatu persamaan memenuhi syarat identifikasi jika dan hanya jika dapat dibentuk sekurang-kurangnya satu determinant ordo (G-1) tidak sama dengan nol. Persamaan di atas dapat juga dapat sajikan dalam bentuk fungsi implisit sebagai berikut:</a:t>
            </a:r>
          </a:p>
        </p:txBody>
      </p:sp>
      <p:sp>
        <p:nvSpPr>
          <p:cNvPr id="27654" name="Rectangle 6"/>
          <p:cNvSpPr>
            <a:spLocks noChangeArrowheads="1"/>
          </p:cNvSpPr>
          <p:nvPr/>
        </p:nvSpPr>
        <p:spPr bwMode="auto">
          <a:xfrm>
            <a:off x="0" y="29718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27653" name="Object 5"/>
          <p:cNvGraphicFramePr>
            <a:graphicFrameLocks noChangeAspect="1"/>
          </p:cNvGraphicFramePr>
          <p:nvPr/>
        </p:nvGraphicFramePr>
        <p:xfrm>
          <a:off x="323850" y="2205038"/>
          <a:ext cx="8569325" cy="1579562"/>
        </p:xfrm>
        <a:graphic>
          <a:graphicData uri="http://schemas.openxmlformats.org/presentationml/2006/ole">
            <p:oleObj spid="_x0000_s27653" name="Equation" r:id="rId4" imgW="4965700" imgH="914400" progId="Equation.3">
              <p:embed/>
            </p:oleObj>
          </a:graphicData>
        </a:graphic>
      </p:graphicFrame>
      <p:sp>
        <p:nvSpPr>
          <p:cNvPr id="27658" name="Line 10"/>
          <p:cNvSpPr>
            <a:spLocks noChangeShapeType="1"/>
          </p:cNvSpPr>
          <p:nvPr/>
        </p:nvSpPr>
        <p:spPr bwMode="auto">
          <a:xfrm>
            <a:off x="2627313" y="5373688"/>
            <a:ext cx="0" cy="1143000"/>
          </a:xfrm>
          <a:prstGeom prst="line">
            <a:avLst/>
          </a:prstGeom>
          <a:noFill/>
          <a:ln w="12700">
            <a:solidFill>
              <a:srgbClr val="969696"/>
            </a:solidFill>
            <a:round/>
            <a:headEnd/>
            <a:tailEnd/>
          </a:ln>
        </p:spPr>
        <p:txBody>
          <a:bodyPr/>
          <a:lstStyle/>
          <a:p>
            <a:endParaRPr lang="en-US"/>
          </a:p>
        </p:txBody>
      </p:sp>
      <p:sp>
        <p:nvSpPr>
          <p:cNvPr id="27657" name="Line 9"/>
          <p:cNvSpPr>
            <a:spLocks noChangeShapeType="1"/>
          </p:cNvSpPr>
          <p:nvPr/>
        </p:nvSpPr>
        <p:spPr bwMode="auto">
          <a:xfrm>
            <a:off x="5940425" y="5300663"/>
            <a:ext cx="0" cy="1143000"/>
          </a:xfrm>
          <a:prstGeom prst="line">
            <a:avLst/>
          </a:prstGeom>
          <a:noFill/>
          <a:ln w="12700">
            <a:solidFill>
              <a:srgbClr val="969696"/>
            </a:solidFill>
            <a:round/>
            <a:headEnd/>
            <a:tailEnd/>
          </a:ln>
        </p:spPr>
        <p:txBody>
          <a:bodyPr/>
          <a:lstStyle/>
          <a:p>
            <a:endParaRPr lang="en-US"/>
          </a:p>
        </p:txBody>
      </p:sp>
      <p:sp>
        <p:nvSpPr>
          <p:cNvPr id="27656" name="Line 8"/>
          <p:cNvSpPr>
            <a:spLocks noChangeShapeType="1"/>
          </p:cNvSpPr>
          <p:nvPr/>
        </p:nvSpPr>
        <p:spPr bwMode="auto">
          <a:xfrm>
            <a:off x="8027988" y="5300663"/>
            <a:ext cx="0" cy="1143000"/>
          </a:xfrm>
          <a:prstGeom prst="line">
            <a:avLst/>
          </a:prstGeom>
          <a:noFill/>
          <a:ln w="12700">
            <a:solidFill>
              <a:srgbClr val="969696"/>
            </a:solidFill>
            <a:round/>
            <a:headEnd/>
            <a:tailEnd/>
          </a:ln>
        </p:spPr>
        <p:txBody>
          <a:bodyPr/>
          <a:lstStyle/>
          <a:p>
            <a:endParaRPr lang="en-US"/>
          </a:p>
        </p:txBody>
      </p:sp>
      <p:sp>
        <p:nvSpPr>
          <p:cNvPr id="27655" name="Line 7"/>
          <p:cNvSpPr>
            <a:spLocks noChangeShapeType="1"/>
          </p:cNvSpPr>
          <p:nvPr/>
        </p:nvSpPr>
        <p:spPr bwMode="auto">
          <a:xfrm>
            <a:off x="2484438" y="5373688"/>
            <a:ext cx="5554662" cy="0"/>
          </a:xfrm>
          <a:prstGeom prst="line">
            <a:avLst/>
          </a:prstGeom>
          <a:noFill/>
          <a:ln w="12700">
            <a:solidFill>
              <a:srgbClr val="969696"/>
            </a:solidFill>
            <a:round/>
            <a:headEnd/>
            <a:tailEnd/>
          </a:ln>
        </p:spPr>
        <p:txBody>
          <a:bodyPr/>
          <a:lstStyle/>
          <a:p>
            <a:endParaRPr lang="en-US"/>
          </a:p>
        </p:txBody>
      </p:sp>
      <p:sp>
        <p:nvSpPr>
          <p:cNvPr id="27660" name="Rectangle 12"/>
          <p:cNvSpPr>
            <a:spLocks noChangeArrowheads="1"/>
          </p:cNvSpPr>
          <p:nvPr/>
        </p:nvSpPr>
        <p:spPr bwMode="auto">
          <a:xfrm>
            <a:off x="1657350" y="2652713"/>
            <a:ext cx="781050" cy="0"/>
          </a:xfrm>
          <a:prstGeom prst="rect">
            <a:avLst/>
          </a:prstGeom>
          <a:noFill/>
          <a:ln w="9525">
            <a:noFill/>
            <a:miter lim="800000"/>
            <a:headEnd/>
            <a:tailEnd/>
          </a:ln>
          <a:effectLst/>
        </p:spPr>
        <p:txBody>
          <a:bodyPr wrap="none" anchor="ctr">
            <a:spAutoFit/>
          </a:bodyPr>
          <a:lstStyle/>
          <a:p>
            <a:endParaRPr lang="en-US"/>
          </a:p>
        </p:txBody>
      </p:sp>
      <p:sp>
        <p:nvSpPr>
          <p:cNvPr id="27664" name="Rectangle 16"/>
          <p:cNvSpPr>
            <a:spLocks noChangeArrowheads="1"/>
          </p:cNvSpPr>
          <p:nvPr/>
        </p:nvSpPr>
        <p:spPr bwMode="auto">
          <a:xfrm>
            <a:off x="1657350" y="2652713"/>
            <a:ext cx="781050" cy="0"/>
          </a:xfrm>
          <a:prstGeom prst="rect">
            <a:avLst/>
          </a:prstGeom>
          <a:noFill/>
          <a:ln w="9525">
            <a:noFill/>
            <a:miter lim="800000"/>
            <a:headEnd/>
            <a:tailEnd/>
          </a:ln>
          <a:effectLst/>
        </p:spPr>
        <p:txBody>
          <a:bodyPr wrap="none" anchor="ctr">
            <a:spAutoFit/>
          </a:bodyPr>
          <a:lstStyle/>
          <a:p>
            <a:endParaRPr lang="en-US"/>
          </a:p>
        </p:txBody>
      </p:sp>
      <p:sp>
        <p:nvSpPr>
          <p:cNvPr id="27667" name="Rectangle 19"/>
          <p:cNvSpPr>
            <a:spLocks noChangeArrowheads="1"/>
          </p:cNvSpPr>
          <p:nvPr/>
        </p:nvSpPr>
        <p:spPr bwMode="auto">
          <a:xfrm>
            <a:off x="1657350" y="2652713"/>
            <a:ext cx="781050" cy="0"/>
          </a:xfrm>
          <a:prstGeom prst="rect">
            <a:avLst/>
          </a:prstGeom>
          <a:noFill/>
          <a:ln w="9525">
            <a:noFill/>
            <a:miter lim="800000"/>
            <a:headEnd/>
            <a:tailEnd/>
          </a:ln>
          <a:effectLst/>
        </p:spPr>
        <p:txBody>
          <a:bodyPr wrap="none" anchor="ctr">
            <a:spAutoFit/>
          </a:bodyPr>
          <a:lstStyle/>
          <a:p>
            <a:endParaRPr lang="en-US"/>
          </a:p>
        </p:txBody>
      </p:sp>
      <p:sp>
        <p:nvSpPr>
          <p:cNvPr id="27669" name="Rectangle 21"/>
          <p:cNvSpPr>
            <a:spLocks noChangeArrowheads="1"/>
          </p:cNvSpPr>
          <p:nvPr/>
        </p:nvSpPr>
        <p:spPr bwMode="auto">
          <a:xfrm>
            <a:off x="1657350" y="2652713"/>
            <a:ext cx="1143000" cy="0"/>
          </a:xfrm>
          <a:prstGeom prst="rect">
            <a:avLst/>
          </a:prstGeom>
          <a:noFill/>
          <a:ln w="9525">
            <a:noFill/>
            <a:miter lim="800000"/>
            <a:headEnd/>
            <a:tailEnd/>
          </a:ln>
          <a:effectLst/>
        </p:spPr>
        <p:txBody>
          <a:bodyPr wrap="none">
            <a:spAutoFit/>
          </a:bodyPr>
          <a:lstStyle/>
          <a:p>
            <a:endParaRPr lang="en-US"/>
          </a:p>
        </p:txBody>
      </p:sp>
      <p:graphicFrame>
        <p:nvGraphicFramePr>
          <p:cNvPr id="27898" name="Group 250"/>
          <p:cNvGraphicFramePr>
            <a:graphicFrameLocks noGrp="1"/>
          </p:cNvGraphicFramePr>
          <p:nvPr/>
        </p:nvGraphicFramePr>
        <p:xfrm>
          <a:off x="468313" y="4497388"/>
          <a:ext cx="8135937" cy="2103120"/>
        </p:xfrm>
        <a:graphic>
          <a:graphicData uri="http://schemas.openxmlformats.org/drawingml/2006/table">
            <a:tbl>
              <a:tblPr/>
              <a:tblGrid>
                <a:gridCol w="1595437"/>
                <a:gridCol w="1090613"/>
                <a:gridCol w="1081087"/>
                <a:gridCol w="1098550"/>
                <a:gridCol w="1089025"/>
                <a:gridCol w="1090613"/>
                <a:gridCol w="1090612"/>
              </a:tblGrid>
              <a:tr h="3317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Persamaan No.</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C</a:t>
                      </a:r>
                      <a:r>
                        <a:rPr kumimoji="0" lang="en-US" sz="1800" b="1" i="0" u="none" strike="noStrike" cap="none" normalizeH="0" baseline="-30000" smtClean="0">
                          <a:ln>
                            <a:noFill/>
                          </a:ln>
                          <a:solidFill>
                            <a:schemeClr val="tx1"/>
                          </a:solidFill>
                          <a:effectLst/>
                          <a:latin typeface="Times New Roman" pitchFamily="18" charset="0"/>
                          <a:cs typeface="Times New Roman" pitchFamily="18" charset="0"/>
                        </a:rPr>
                        <a:t>t</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I</a:t>
                      </a:r>
                      <a:r>
                        <a:rPr kumimoji="0" lang="en-US" sz="1800" b="1" i="0" u="none" strike="noStrike" cap="none" normalizeH="0" baseline="-30000" smtClean="0">
                          <a:ln>
                            <a:noFill/>
                          </a:ln>
                          <a:solidFill>
                            <a:schemeClr val="tx1"/>
                          </a:solidFill>
                          <a:effectLst/>
                          <a:latin typeface="Times New Roman" pitchFamily="18" charset="0"/>
                          <a:cs typeface="Times New Roman" pitchFamily="18" charset="0"/>
                        </a:rPr>
                        <a:t>t</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G</a:t>
                      </a:r>
                      <a:r>
                        <a:rPr kumimoji="0" lang="en-US" sz="1800" b="1" i="0" u="none" strike="noStrike" cap="none" normalizeH="0" baseline="-30000" smtClean="0">
                          <a:ln>
                            <a:noFill/>
                          </a:ln>
                          <a:solidFill>
                            <a:schemeClr val="tx1"/>
                          </a:solidFill>
                          <a:effectLst/>
                          <a:latin typeface="Times New Roman" pitchFamily="18" charset="0"/>
                          <a:cs typeface="Times New Roman" pitchFamily="18" charset="0"/>
                        </a:rPr>
                        <a:t>t</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Y</a:t>
                      </a:r>
                      <a:r>
                        <a:rPr kumimoji="0" lang="en-US" sz="1800" b="1" i="0" u="none" strike="noStrike" cap="none" normalizeH="0" baseline="-30000" smtClean="0">
                          <a:ln>
                            <a:noFill/>
                          </a:ln>
                          <a:solidFill>
                            <a:schemeClr val="tx1"/>
                          </a:solidFill>
                          <a:effectLst/>
                          <a:latin typeface="Times New Roman" pitchFamily="18" charset="0"/>
                          <a:cs typeface="Times New Roman" pitchFamily="18" charset="0"/>
                        </a:rPr>
                        <a:t>t</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Y</a:t>
                      </a:r>
                      <a:r>
                        <a:rPr kumimoji="0" lang="en-US" sz="1800" b="1" i="0" u="none" strike="noStrike" cap="none" normalizeH="0" baseline="-30000" smtClean="0">
                          <a:ln>
                            <a:noFill/>
                          </a:ln>
                          <a:solidFill>
                            <a:schemeClr val="tx1"/>
                          </a:solidFill>
                          <a:effectLst/>
                          <a:latin typeface="Times New Roman" pitchFamily="18" charset="0"/>
                          <a:cs typeface="Times New Roman" pitchFamily="18" charset="0"/>
                        </a:rPr>
                        <a:t>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T</a:t>
                      </a:r>
                      <a:r>
                        <a:rPr kumimoji="0" lang="en-US" sz="1800" b="1" i="0" u="none" strike="noStrike" cap="none" normalizeH="0" baseline="-30000" smtClean="0">
                          <a:ln>
                            <a:noFill/>
                          </a:ln>
                          <a:solidFill>
                            <a:schemeClr val="tx1"/>
                          </a:solidFill>
                          <a:effectLst/>
                          <a:latin typeface="Times New Roman" pitchFamily="18" charset="0"/>
                          <a:cs typeface="Times New Roman" pitchFamily="18" charset="0"/>
                        </a:rPr>
                        <a:t>t</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86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α</a:t>
                      </a:r>
                      <a:r>
                        <a:rPr kumimoji="0" lang="en-US" sz="1800" b="0" i="0" u="none" strike="noStrike" cap="none" normalizeH="0" baseline="-3000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α</a:t>
                      </a:r>
                      <a:r>
                        <a:rPr kumimoji="0" lang="en-US" sz="1800" b="0" i="0" u="none" strike="noStrike" cap="none" normalizeH="0" baseline="-3000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7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β</a:t>
                      </a:r>
                      <a:r>
                        <a:rPr kumimoji="0" lang="en-US" sz="1800" b="0" i="0" u="none" strike="noStrike" cap="none" normalizeH="0" baseline="-3000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Β</a:t>
                      </a:r>
                      <a:r>
                        <a:rPr kumimoji="0" lang="en-US" sz="1800" b="0" i="0" u="none" strike="noStrike" cap="none" normalizeH="0" baseline="-3000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87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γ</a:t>
                      </a:r>
                      <a:r>
                        <a:rPr kumimoji="0" lang="en-US" sz="1800" b="0" i="0" u="none" strike="noStrike" cap="none" normalizeH="0" baseline="-3000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7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7893" name="Rectangle 245"/>
          <p:cNvSpPr>
            <a:spLocks noChangeArrowheads="1"/>
          </p:cNvSpPr>
          <p:nvPr/>
        </p:nvSpPr>
        <p:spPr bwMode="auto">
          <a:xfrm>
            <a:off x="468313" y="3860800"/>
            <a:ext cx="8326437" cy="396875"/>
          </a:xfrm>
          <a:prstGeom prst="rect">
            <a:avLst/>
          </a:prstGeom>
          <a:noFill/>
          <a:ln w="9525">
            <a:noFill/>
            <a:miter lim="800000"/>
            <a:headEnd/>
            <a:tailEnd/>
          </a:ln>
          <a:effectLst/>
        </p:spPr>
        <p:txBody>
          <a:bodyPr wrap="none" anchor="ctr">
            <a:spAutoFit/>
          </a:bodyPr>
          <a:lstStyle/>
          <a:p>
            <a:r>
              <a:rPr lang="sv-SE" sz="2000"/>
              <a:t>Dari persamaan diatas koefisien fungsi dimasukkan dalam tabel berikut</a:t>
            </a:r>
            <a:r>
              <a:rPr lang="sv-SE" sz="1800"/>
              <a:t>:</a:t>
            </a:r>
            <a:r>
              <a:rPr lang="en-US" sz="180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ChangeArrowheads="1"/>
          </p:cNvSpPr>
          <p:nvPr/>
        </p:nvSpPr>
        <p:spPr bwMode="auto">
          <a:xfrm>
            <a:off x="323850" y="519113"/>
            <a:ext cx="8569325" cy="822325"/>
          </a:xfrm>
          <a:prstGeom prst="rect">
            <a:avLst/>
          </a:prstGeom>
          <a:noFill/>
          <a:ln w="9525">
            <a:noFill/>
            <a:miter lim="800000"/>
            <a:headEnd/>
            <a:tailEnd/>
          </a:ln>
          <a:effectLst/>
        </p:spPr>
        <p:txBody>
          <a:bodyPr anchor="ctr">
            <a:spAutoFit/>
          </a:bodyPr>
          <a:lstStyle/>
          <a:p>
            <a:pPr algn="just"/>
            <a:r>
              <a:rPr lang="en-US"/>
              <a:t>Dari Tabel tersebut nilai-nilai koefisien yang tidak tercoret hanya dapat di bentuk satu determinan ordo 3, yaitu;</a:t>
            </a:r>
          </a:p>
        </p:txBody>
      </p:sp>
      <p:sp>
        <p:nvSpPr>
          <p:cNvPr id="28678" name="Rectangle 6"/>
          <p:cNvSpPr>
            <a:spLocks noChangeArrowheads="1"/>
          </p:cNvSpPr>
          <p:nvPr/>
        </p:nvSpPr>
        <p:spPr bwMode="auto">
          <a:xfrm>
            <a:off x="0" y="3071813"/>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28677" name="Object 5"/>
          <p:cNvGraphicFramePr>
            <a:graphicFrameLocks noChangeAspect="1"/>
          </p:cNvGraphicFramePr>
          <p:nvPr/>
        </p:nvGraphicFramePr>
        <p:xfrm>
          <a:off x="2990850" y="1800225"/>
          <a:ext cx="2154238" cy="1557338"/>
        </p:xfrm>
        <a:graphic>
          <a:graphicData uri="http://schemas.openxmlformats.org/presentationml/2006/ole">
            <p:oleObj spid="_x0000_s28677" name="Equation" r:id="rId4" imgW="990360" imgH="711000" progId="Equation.3">
              <p:embed/>
            </p:oleObj>
          </a:graphicData>
        </a:graphic>
      </p:graphicFrame>
      <p:sp>
        <p:nvSpPr>
          <p:cNvPr id="28679" name="Rectangle 7"/>
          <p:cNvSpPr>
            <a:spLocks noChangeArrowheads="1"/>
          </p:cNvSpPr>
          <p:nvPr/>
        </p:nvSpPr>
        <p:spPr bwMode="auto">
          <a:xfrm>
            <a:off x="250825" y="3816350"/>
            <a:ext cx="8642350" cy="1917700"/>
          </a:xfrm>
          <a:prstGeom prst="rect">
            <a:avLst/>
          </a:prstGeom>
          <a:noFill/>
          <a:ln w="9525">
            <a:noFill/>
            <a:miter lim="800000"/>
            <a:headEnd/>
            <a:tailEnd/>
          </a:ln>
          <a:effectLst/>
        </p:spPr>
        <p:txBody>
          <a:bodyPr anchor="ctr">
            <a:spAutoFit/>
          </a:bodyPr>
          <a:lstStyle/>
          <a:p>
            <a:pPr algn="just"/>
            <a:r>
              <a:rPr lang="en-US"/>
              <a:t>Dari determinan tersebut dapat diketahui bahwa fungsi konsumsi, walaupun memenuhi syarat order condition tetapi tidak memenuhi syarat rank condition, sehingga dapat disimpulkan bahwa fungsi konsumsi tersebut under identification</a:t>
            </a:r>
            <a:r>
              <a:rPr lang="en-US" sz="180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250825" y="115888"/>
            <a:ext cx="8642350" cy="1917700"/>
          </a:xfrm>
          <a:prstGeom prst="rect">
            <a:avLst/>
          </a:prstGeom>
          <a:noFill/>
          <a:ln w="9525">
            <a:noFill/>
            <a:miter lim="800000"/>
            <a:headEnd/>
            <a:tailEnd/>
          </a:ln>
          <a:effectLst/>
        </p:spPr>
        <p:txBody>
          <a:bodyPr anchor="ctr">
            <a:spAutoFit/>
          </a:bodyPr>
          <a:lstStyle/>
          <a:p>
            <a:r>
              <a:rPr lang="en-US"/>
              <a:t>(2) Identifikasi fungsi Investasi.  Order Condition</a:t>
            </a:r>
          </a:p>
          <a:p>
            <a:r>
              <a:rPr lang="en-US"/>
              <a:t>    Dalam model terdapat empat persamaan (G=4), enam </a:t>
            </a:r>
          </a:p>
          <a:p>
            <a:r>
              <a:rPr lang="en-US"/>
              <a:t>    variabel, C, Y, Y</a:t>
            </a:r>
            <a:r>
              <a:rPr lang="en-US" baseline="-25000"/>
              <a:t>t-1</a:t>
            </a:r>
            <a:r>
              <a:rPr lang="en-US"/>
              <a:t>, T, I dan G (K=6). Dalam Fungsi </a:t>
            </a:r>
          </a:p>
          <a:p>
            <a:r>
              <a:rPr lang="en-US"/>
              <a:t>    konsumsi terdapat dua variabel, yaitu I, Y</a:t>
            </a:r>
            <a:r>
              <a:rPr lang="en-US" baseline="-25000"/>
              <a:t>t-1</a:t>
            </a:r>
            <a:r>
              <a:rPr lang="en-US"/>
              <a:t> T (M=2)</a:t>
            </a:r>
          </a:p>
          <a:p>
            <a:r>
              <a:rPr lang="en-US"/>
              <a:t>    </a:t>
            </a:r>
            <a:r>
              <a:rPr lang="sv-SE"/>
              <a:t>(K – M) = (6-2)=4,   (G -1)=(4-1)=3         memenuhi syarat</a:t>
            </a:r>
          </a:p>
        </p:txBody>
      </p:sp>
      <p:sp>
        <p:nvSpPr>
          <p:cNvPr id="29701" name="Line 5"/>
          <p:cNvSpPr>
            <a:spLocks noChangeShapeType="1"/>
          </p:cNvSpPr>
          <p:nvPr/>
        </p:nvSpPr>
        <p:spPr bwMode="auto">
          <a:xfrm>
            <a:off x="5651500" y="1989138"/>
            <a:ext cx="360363" cy="0"/>
          </a:xfrm>
          <a:prstGeom prst="line">
            <a:avLst/>
          </a:prstGeom>
          <a:noFill/>
          <a:ln w="9525">
            <a:solidFill>
              <a:schemeClr val="tx1"/>
            </a:solidFill>
            <a:round/>
            <a:headEnd/>
            <a:tailEnd type="triangle" w="med" len="med"/>
          </a:ln>
          <a:effectLst/>
        </p:spPr>
        <p:txBody>
          <a:bodyPr/>
          <a:lstStyle/>
          <a:p>
            <a:endParaRPr lang="en-US"/>
          </a:p>
        </p:txBody>
      </p:sp>
      <p:sp>
        <p:nvSpPr>
          <p:cNvPr id="29707" name="Rectangle 11"/>
          <p:cNvSpPr>
            <a:spLocks noChangeArrowheads="1"/>
          </p:cNvSpPr>
          <p:nvPr/>
        </p:nvSpPr>
        <p:spPr bwMode="auto">
          <a:xfrm>
            <a:off x="1657350" y="2652713"/>
            <a:ext cx="781050" cy="0"/>
          </a:xfrm>
          <a:prstGeom prst="rect">
            <a:avLst/>
          </a:prstGeom>
          <a:noFill/>
          <a:ln w="9525">
            <a:noFill/>
            <a:miter lim="800000"/>
            <a:headEnd/>
            <a:tailEnd/>
          </a:ln>
          <a:effectLst/>
        </p:spPr>
        <p:txBody>
          <a:bodyPr wrap="none" anchor="ctr">
            <a:spAutoFit/>
          </a:bodyPr>
          <a:lstStyle/>
          <a:p>
            <a:endParaRPr lang="en-US"/>
          </a:p>
        </p:txBody>
      </p:sp>
      <p:sp>
        <p:nvSpPr>
          <p:cNvPr id="29711" name="Rectangle 15"/>
          <p:cNvSpPr>
            <a:spLocks noChangeArrowheads="1"/>
          </p:cNvSpPr>
          <p:nvPr/>
        </p:nvSpPr>
        <p:spPr bwMode="auto">
          <a:xfrm>
            <a:off x="1657350" y="2652713"/>
            <a:ext cx="781050" cy="0"/>
          </a:xfrm>
          <a:prstGeom prst="rect">
            <a:avLst/>
          </a:prstGeom>
          <a:noFill/>
          <a:ln w="9525">
            <a:noFill/>
            <a:miter lim="800000"/>
            <a:headEnd/>
            <a:tailEnd/>
          </a:ln>
          <a:effectLst/>
        </p:spPr>
        <p:txBody>
          <a:bodyPr wrap="none" anchor="ctr">
            <a:spAutoFit/>
          </a:bodyPr>
          <a:lstStyle/>
          <a:p>
            <a:endParaRPr lang="en-US"/>
          </a:p>
        </p:txBody>
      </p:sp>
      <p:sp>
        <p:nvSpPr>
          <p:cNvPr id="29721" name="Rectangle 25"/>
          <p:cNvSpPr>
            <a:spLocks noChangeArrowheads="1"/>
          </p:cNvSpPr>
          <p:nvPr/>
        </p:nvSpPr>
        <p:spPr bwMode="auto">
          <a:xfrm>
            <a:off x="1657350" y="2652713"/>
            <a:ext cx="1143000" cy="0"/>
          </a:xfrm>
          <a:prstGeom prst="rect">
            <a:avLst/>
          </a:prstGeom>
          <a:noFill/>
          <a:ln w="9525">
            <a:noFill/>
            <a:miter lim="800000"/>
            <a:headEnd/>
            <a:tailEnd/>
          </a:ln>
          <a:effectLst/>
        </p:spPr>
        <p:txBody>
          <a:bodyPr wrap="none">
            <a:spAutoFit/>
          </a:bodyPr>
          <a:lstStyle/>
          <a:p>
            <a:endParaRPr lang="en-US"/>
          </a:p>
        </p:txBody>
      </p:sp>
      <p:sp>
        <p:nvSpPr>
          <p:cNvPr id="29942" name="Rectangle 246"/>
          <p:cNvSpPr>
            <a:spLocks noChangeArrowheads="1"/>
          </p:cNvSpPr>
          <p:nvPr/>
        </p:nvSpPr>
        <p:spPr bwMode="auto">
          <a:xfrm>
            <a:off x="250825" y="4365625"/>
            <a:ext cx="8496300" cy="822325"/>
          </a:xfrm>
          <a:prstGeom prst="rect">
            <a:avLst/>
          </a:prstGeom>
          <a:noFill/>
          <a:ln w="9525">
            <a:noFill/>
            <a:miter lim="800000"/>
            <a:headEnd/>
            <a:tailEnd/>
          </a:ln>
          <a:effectLst/>
        </p:spPr>
        <p:txBody>
          <a:bodyPr anchor="ctr">
            <a:spAutoFit/>
          </a:bodyPr>
          <a:lstStyle/>
          <a:p>
            <a:pPr algn="just"/>
            <a:r>
              <a:rPr lang="sv-SE"/>
              <a:t>Dari Tabel tersebut nilai-nilai koefisien yang tidak tercoret</a:t>
            </a:r>
          </a:p>
          <a:p>
            <a:pPr algn="just"/>
            <a:r>
              <a:rPr lang="sv-SE"/>
              <a:t>dapat di bentuk lebih dari 1 determinan ordo 3, yaitu;</a:t>
            </a:r>
          </a:p>
        </p:txBody>
      </p:sp>
      <p:sp>
        <p:nvSpPr>
          <p:cNvPr id="29945" name="Rectangle 249"/>
          <p:cNvSpPr>
            <a:spLocks noChangeArrowheads="1"/>
          </p:cNvSpPr>
          <p:nvPr/>
        </p:nvSpPr>
        <p:spPr bwMode="auto">
          <a:xfrm>
            <a:off x="0" y="3071813"/>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29944" name="Object 248"/>
          <p:cNvGraphicFramePr>
            <a:graphicFrameLocks noChangeAspect="1"/>
          </p:cNvGraphicFramePr>
          <p:nvPr/>
        </p:nvGraphicFramePr>
        <p:xfrm>
          <a:off x="3132138" y="5300663"/>
          <a:ext cx="2303462" cy="1374775"/>
        </p:xfrm>
        <a:graphic>
          <a:graphicData uri="http://schemas.openxmlformats.org/presentationml/2006/ole">
            <p:oleObj spid="_x0000_s29944" name="Equation" r:id="rId4" imgW="1193760" imgH="711000" progId="Equation.3">
              <p:embed/>
            </p:oleObj>
          </a:graphicData>
        </a:graphic>
      </p:graphicFrame>
      <p:sp>
        <p:nvSpPr>
          <p:cNvPr id="29947" name="Rectangle 251"/>
          <p:cNvSpPr>
            <a:spLocks noChangeArrowheads="1"/>
          </p:cNvSpPr>
          <p:nvPr/>
        </p:nvSpPr>
        <p:spPr bwMode="auto">
          <a:xfrm>
            <a:off x="0" y="3071813"/>
            <a:ext cx="9144000" cy="0"/>
          </a:xfrm>
          <a:prstGeom prst="rect">
            <a:avLst/>
          </a:prstGeom>
          <a:noFill/>
          <a:ln w="9525">
            <a:noFill/>
            <a:miter lim="800000"/>
            <a:headEnd/>
            <a:tailEnd/>
          </a:ln>
          <a:effectLst/>
        </p:spPr>
        <p:txBody>
          <a:bodyPr wrap="none" anchor="ctr">
            <a:spAutoFit/>
          </a:bodyPr>
          <a:lstStyle/>
          <a:p>
            <a:endParaRPr lang="en-US"/>
          </a:p>
        </p:txBody>
      </p:sp>
      <p:sp>
        <p:nvSpPr>
          <p:cNvPr id="29949" name="Rectangle 253"/>
          <p:cNvSpPr>
            <a:spLocks noChangeArrowheads="1"/>
          </p:cNvSpPr>
          <p:nvPr/>
        </p:nvSpPr>
        <p:spPr bwMode="auto">
          <a:xfrm>
            <a:off x="0" y="3071813"/>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0007" name="Group 311"/>
          <p:cNvGraphicFramePr>
            <a:graphicFrameLocks noGrp="1"/>
          </p:cNvGraphicFramePr>
          <p:nvPr>
            <p:ph/>
          </p:nvPr>
        </p:nvGraphicFramePr>
        <p:xfrm>
          <a:off x="611188" y="2276475"/>
          <a:ext cx="7345362" cy="1901190"/>
        </p:xfrm>
        <a:graphic>
          <a:graphicData uri="http://schemas.openxmlformats.org/drawingml/2006/table">
            <a:tbl>
              <a:tblPr/>
              <a:tblGrid>
                <a:gridCol w="1728787"/>
                <a:gridCol w="863600"/>
                <a:gridCol w="808038"/>
                <a:gridCol w="992187"/>
                <a:gridCol w="984250"/>
                <a:gridCol w="984250"/>
                <a:gridCol w="984250"/>
              </a:tblGrid>
              <a:tr h="4381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Persamaan No.</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C</a:t>
                      </a:r>
                      <a:r>
                        <a:rPr kumimoji="0" lang="en-US" sz="1800" b="1" i="0" u="none" strike="noStrike" cap="none" normalizeH="0" baseline="-30000" smtClean="0">
                          <a:ln>
                            <a:noFill/>
                          </a:ln>
                          <a:solidFill>
                            <a:schemeClr val="tx1"/>
                          </a:solidFill>
                          <a:effectLst/>
                          <a:latin typeface="Times New Roman" pitchFamily="18" charset="0"/>
                          <a:cs typeface="Times New Roman" pitchFamily="18" charset="0"/>
                        </a:rPr>
                        <a:t>t</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I</a:t>
                      </a:r>
                      <a:r>
                        <a:rPr kumimoji="0" lang="en-US" sz="1800" b="1" i="0" u="none" strike="noStrike" cap="none" normalizeH="0" baseline="-30000" smtClean="0">
                          <a:ln>
                            <a:noFill/>
                          </a:ln>
                          <a:solidFill>
                            <a:schemeClr val="tx1"/>
                          </a:solidFill>
                          <a:effectLst/>
                          <a:latin typeface="Times New Roman" pitchFamily="18" charset="0"/>
                          <a:cs typeface="Times New Roman" pitchFamily="18" charset="0"/>
                        </a:rPr>
                        <a:t>t</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G</a:t>
                      </a:r>
                      <a:r>
                        <a:rPr kumimoji="0" lang="en-US" sz="1800" b="1" i="0" u="none" strike="noStrike" cap="none" normalizeH="0" baseline="-30000" smtClean="0">
                          <a:ln>
                            <a:noFill/>
                          </a:ln>
                          <a:solidFill>
                            <a:schemeClr val="tx1"/>
                          </a:solidFill>
                          <a:effectLst/>
                          <a:latin typeface="Times New Roman" pitchFamily="18" charset="0"/>
                          <a:cs typeface="Times New Roman" pitchFamily="18" charset="0"/>
                        </a:rPr>
                        <a:t>t</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Y</a:t>
                      </a:r>
                      <a:r>
                        <a:rPr kumimoji="0" lang="en-US" sz="1800" b="1" i="0" u="none" strike="noStrike" cap="none" normalizeH="0" baseline="-30000" smtClean="0">
                          <a:ln>
                            <a:noFill/>
                          </a:ln>
                          <a:solidFill>
                            <a:schemeClr val="tx1"/>
                          </a:solidFill>
                          <a:effectLst/>
                          <a:latin typeface="Times New Roman" pitchFamily="18" charset="0"/>
                          <a:cs typeface="Times New Roman" pitchFamily="18" charset="0"/>
                        </a:rPr>
                        <a:t>t</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Y</a:t>
                      </a:r>
                      <a:r>
                        <a:rPr kumimoji="0" lang="en-US" sz="1800" b="1" i="0" u="none" strike="noStrike" cap="none" normalizeH="0" baseline="-30000" smtClean="0">
                          <a:ln>
                            <a:noFill/>
                          </a:ln>
                          <a:solidFill>
                            <a:schemeClr val="tx1"/>
                          </a:solidFill>
                          <a:effectLst/>
                          <a:latin typeface="Times New Roman" pitchFamily="18" charset="0"/>
                          <a:cs typeface="Times New Roman" pitchFamily="18" charset="0"/>
                        </a:rPr>
                        <a:t>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T</a:t>
                      </a:r>
                      <a:r>
                        <a:rPr kumimoji="0" lang="en-US" sz="1800" b="1" i="0" u="none" strike="noStrike" cap="none" normalizeH="0" baseline="-30000" smtClean="0">
                          <a:ln>
                            <a:noFill/>
                          </a:ln>
                          <a:solidFill>
                            <a:schemeClr val="tx1"/>
                          </a:solidFill>
                          <a:effectLst/>
                          <a:latin typeface="Times New Roman" pitchFamily="18" charset="0"/>
                          <a:cs typeface="Times New Roman" pitchFamily="18" charset="0"/>
                        </a:rPr>
                        <a:t>t</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α</a:t>
                      </a:r>
                      <a:r>
                        <a:rPr kumimoji="0" lang="en-US" sz="1800" b="0" i="0" u="none" strike="noStrike" cap="none" normalizeH="0" baseline="-3000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α</a:t>
                      </a:r>
                      <a:r>
                        <a:rPr kumimoji="0" lang="en-US" sz="1800" b="0" i="0" u="none" strike="noStrike" cap="none" normalizeH="0" baseline="-3000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β</a:t>
                      </a:r>
                      <a:r>
                        <a:rPr kumimoji="0" lang="en-US" sz="1800" b="0" i="0" u="none" strike="noStrike" cap="none" normalizeH="0" baseline="-3000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Β</a:t>
                      </a:r>
                      <a:r>
                        <a:rPr kumimoji="0" lang="en-US" sz="1800" b="0" i="0" u="none" strike="noStrike" cap="none" normalizeH="0" baseline="-3000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92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γ</a:t>
                      </a:r>
                      <a:r>
                        <a:rPr kumimoji="0" lang="en-US" sz="1800" b="0" i="0" u="none" strike="noStrike" cap="none" normalizeH="0" baseline="-3000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0008" name="Line 312"/>
          <p:cNvSpPr>
            <a:spLocks noChangeShapeType="1"/>
          </p:cNvSpPr>
          <p:nvPr/>
        </p:nvSpPr>
        <p:spPr bwMode="auto">
          <a:xfrm>
            <a:off x="827088" y="3284538"/>
            <a:ext cx="6769100" cy="0"/>
          </a:xfrm>
          <a:prstGeom prst="line">
            <a:avLst/>
          </a:prstGeom>
          <a:noFill/>
          <a:ln w="9525">
            <a:solidFill>
              <a:schemeClr val="tx1"/>
            </a:solidFill>
            <a:round/>
            <a:headEnd/>
            <a:tailEnd/>
          </a:ln>
          <a:effectLst/>
        </p:spPr>
        <p:txBody>
          <a:bodyPr/>
          <a:lstStyle/>
          <a:p>
            <a:endParaRPr lang="en-US"/>
          </a:p>
        </p:txBody>
      </p:sp>
      <p:sp>
        <p:nvSpPr>
          <p:cNvPr id="30009" name="Line 313"/>
          <p:cNvSpPr>
            <a:spLocks noChangeShapeType="1"/>
          </p:cNvSpPr>
          <p:nvPr/>
        </p:nvSpPr>
        <p:spPr bwMode="auto">
          <a:xfrm>
            <a:off x="3635375" y="2565400"/>
            <a:ext cx="0" cy="1511300"/>
          </a:xfrm>
          <a:prstGeom prst="line">
            <a:avLst/>
          </a:prstGeom>
          <a:noFill/>
          <a:ln w="9525">
            <a:solidFill>
              <a:schemeClr val="tx1"/>
            </a:solidFill>
            <a:round/>
            <a:headEnd/>
            <a:tailEnd/>
          </a:ln>
          <a:effectLst/>
        </p:spPr>
        <p:txBody>
          <a:bodyPr/>
          <a:lstStyle/>
          <a:p>
            <a:endParaRPr lang="en-US"/>
          </a:p>
        </p:txBody>
      </p:sp>
      <p:sp>
        <p:nvSpPr>
          <p:cNvPr id="30010" name="Line 314"/>
          <p:cNvSpPr>
            <a:spLocks noChangeShapeType="1"/>
          </p:cNvSpPr>
          <p:nvPr/>
        </p:nvSpPr>
        <p:spPr bwMode="auto">
          <a:xfrm>
            <a:off x="5508625" y="2565400"/>
            <a:ext cx="0" cy="1511300"/>
          </a:xfrm>
          <a:prstGeom prst="line">
            <a:avLst/>
          </a:prstGeom>
          <a:noFill/>
          <a:ln w="9525">
            <a:solidFill>
              <a:schemeClr val="tx1"/>
            </a:solidFill>
            <a:round/>
            <a:headEnd/>
            <a:tailEnd/>
          </a:ln>
          <a:effectLst/>
        </p:spPr>
        <p:txBody>
          <a:bodyPr/>
          <a:lstStyle/>
          <a:p>
            <a:endParaRPr lang="en-US"/>
          </a:p>
        </p:txBody>
      </p:sp>
      <p:sp>
        <p:nvSpPr>
          <p:cNvPr id="30011" name="Line 315"/>
          <p:cNvSpPr>
            <a:spLocks noChangeShapeType="1"/>
          </p:cNvSpPr>
          <p:nvPr/>
        </p:nvSpPr>
        <p:spPr bwMode="auto">
          <a:xfrm>
            <a:off x="6516688" y="2565400"/>
            <a:ext cx="0" cy="1439863"/>
          </a:xfrm>
          <a:prstGeom prst="line">
            <a:avLst/>
          </a:prstGeom>
          <a:noFill/>
          <a:ln w="9525">
            <a:solidFill>
              <a:schemeClr val="tx1"/>
            </a:solidFill>
            <a:round/>
            <a:headEnd/>
            <a:tailEnd/>
          </a:ln>
          <a:effectLst/>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ChangeArrowheads="1"/>
          </p:cNvSpPr>
          <p:nvPr/>
        </p:nvSpPr>
        <p:spPr bwMode="auto">
          <a:xfrm>
            <a:off x="395288" y="785813"/>
            <a:ext cx="8424862" cy="5559425"/>
          </a:xfrm>
          <a:prstGeom prst="rect">
            <a:avLst/>
          </a:prstGeom>
          <a:noFill/>
          <a:ln w="9525">
            <a:noFill/>
            <a:miter lim="800000"/>
            <a:headEnd/>
            <a:tailEnd/>
          </a:ln>
          <a:effectLst/>
        </p:spPr>
        <p:txBody>
          <a:bodyPr anchor="ctr">
            <a:spAutoFit/>
          </a:bodyPr>
          <a:lstStyle/>
          <a:p>
            <a:pPr indent="457200">
              <a:spcAft>
                <a:spcPct val="45000"/>
              </a:spcAft>
            </a:pPr>
            <a:r>
              <a:rPr lang="sv-SE" sz="2800" b="1"/>
              <a:t>			Model Recursive</a:t>
            </a:r>
            <a:endParaRPr lang="en-US" sz="2800"/>
          </a:p>
          <a:p>
            <a:pPr indent="457200"/>
            <a:r>
              <a:rPr lang="sv-SE" sz="2800"/>
              <a:t>Terdapat situasi dimana OLS dapat diterapkan secara benar bahkan dalam hubungan persamaan simultan. Bentuk seperti ini terjadi pada kasus model berulang (recursive), segitiga (triangular) atau sebab-akibat. </a:t>
            </a:r>
            <a:r>
              <a:rPr lang="fr-FR" sz="2800"/>
              <a:t>Salah satu contoh bentuk recursive adalah :</a:t>
            </a:r>
          </a:p>
          <a:p>
            <a:pPr indent="457200"/>
            <a:endParaRPr lang="en-US" sz="2800"/>
          </a:p>
          <a:p>
            <a:pPr indent="457200"/>
            <a:r>
              <a:rPr lang="fr-FR" sz="2800"/>
              <a:t>Y</a:t>
            </a:r>
            <a:r>
              <a:rPr lang="fr-FR" sz="2800" baseline="-25000"/>
              <a:t>1t</a:t>
            </a:r>
            <a:r>
              <a:rPr lang="fr-FR" sz="2800"/>
              <a:t> = </a:t>
            </a:r>
            <a:r>
              <a:rPr lang="en-US" sz="2800"/>
              <a:t>β</a:t>
            </a:r>
            <a:r>
              <a:rPr lang="fr-FR" sz="2800" baseline="-25000"/>
              <a:t>10</a:t>
            </a:r>
            <a:r>
              <a:rPr lang="fr-FR" sz="2800"/>
              <a:t> + </a:t>
            </a:r>
            <a:r>
              <a:rPr lang="en-US" sz="2800"/>
              <a:t>γ</a:t>
            </a:r>
            <a:r>
              <a:rPr lang="fr-FR" sz="2800" baseline="-25000"/>
              <a:t>11</a:t>
            </a:r>
            <a:r>
              <a:rPr lang="fr-FR" sz="2800"/>
              <a:t>X</a:t>
            </a:r>
            <a:r>
              <a:rPr lang="fr-FR" sz="2800" baseline="-25000"/>
              <a:t>1t </a:t>
            </a:r>
            <a:r>
              <a:rPr lang="fr-FR" sz="2800"/>
              <a:t>+ </a:t>
            </a:r>
            <a:r>
              <a:rPr lang="en-US" sz="2800"/>
              <a:t>γ</a:t>
            </a:r>
            <a:r>
              <a:rPr lang="fr-FR" sz="2800" baseline="-25000"/>
              <a:t>12</a:t>
            </a:r>
            <a:r>
              <a:rPr lang="fr-FR" sz="2800"/>
              <a:t>X</a:t>
            </a:r>
            <a:r>
              <a:rPr lang="fr-FR" sz="2800" baseline="-25000"/>
              <a:t>2t</a:t>
            </a:r>
            <a:r>
              <a:rPr lang="fr-FR" sz="2800"/>
              <a:t> + u</a:t>
            </a:r>
            <a:r>
              <a:rPr lang="fr-FR" sz="2800" baseline="-25000"/>
              <a:t>1t</a:t>
            </a:r>
          </a:p>
          <a:p>
            <a:pPr indent="457200"/>
            <a:endParaRPr lang="en-US" sz="2800" baseline="-25000"/>
          </a:p>
          <a:p>
            <a:pPr indent="457200"/>
            <a:r>
              <a:rPr lang="fr-FR" sz="2800"/>
              <a:t>Y</a:t>
            </a:r>
            <a:r>
              <a:rPr lang="fr-FR" sz="2800" baseline="-25000"/>
              <a:t>2t</a:t>
            </a:r>
            <a:r>
              <a:rPr lang="fr-FR" sz="2800"/>
              <a:t> = </a:t>
            </a:r>
            <a:r>
              <a:rPr lang="en-US" sz="2800"/>
              <a:t>β</a:t>
            </a:r>
            <a:r>
              <a:rPr lang="fr-FR" sz="2800" baseline="-25000"/>
              <a:t>20</a:t>
            </a:r>
            <a:r>
              <a:rPr lang="fr-FR" sz="2800"/>
              <a:t> + </a:t>
            </a:r>
            <a:r>
              <a:rPr lang="en-US" sz="2800"/>
              <a:t>β</a:t>
            </a:r>
            <a:r>
              <a:rPr lang="fr-FR" sz="2800" baseline="-25000"/>
              <a:t>21</a:t>
            </a:r>
            <a:r>
              <a:rPr lang="fr-FR" sz="2800"/>
              <a:t>Y1</a:t>
            </a:r>
            <a:r>
              <a:rPr lang="fr-FR" sz="2800" baseline="-25000"/>
              <a:t>t</a:t>
            </a:r>
            <a:r>
              <a:rPr lang="fr-FR" sz="2800"/>
              <a:t> + </a:t>
            </a:r>
            <a:r>
              <a:rPr lang="en-US" sz="2800"/>
              <a:t>γ</a:t>
            </a:r>
            <a:r>
              <a:rPr lang="fr-FR" sz="2800" baseline="-25000"/>
              <a:t>21</a:t>
            </a:r>
            <a:r>
              <a:rPr lang="fr-FR" sz="2800"/>
              <a:t>X</a:t>
            </a:r>
            <a:r>
              <a:rPr lang="fr-FR" sz="2800" baseline="-25000"/>
              <a:t>1t</a:t>
            </a:r>
            <a:r>
              <a:rPr lang="fr-FR" sz="2800"/>
              <a:t> + </a:t>
            </a:r>
            <a:r>
              <a:rPr lang="en-US" sz="2800"/>
              <a:t>γ</a:t>
            </a:r>
            <a:r>
              <a:rPr lang="fr-FR" sz="2800" baseline="-25000"/>
              <a:t>12</a:t>
            </a:r>
            <a:r>
              <a:rPr lang="fr-FR" sz="2800"/>
              <a:t>X</a:t>
            </a:r>
            <a:r>
              <a:rPr lang="fr-FR" sz="2800" baseline="-25000"/>
              <a:t>2t </a:t>
            </a:r>
            <a:r>
              <a:rPr lang="fr-FR" sz="2800"/>
              <a:t>+ u</a:t>
            </a:r>
            <a:r>
              <a:rPr lang="fr-FR" sz="2800" baseline="-25000"/>
              <a:t>1t</a:t>
            </a:r>
          </a:p>
          <a:p>
            <a:pPr indent="457200"/>
            <a:endParaRPr lang="en-US" sz="2800" baseline="-25000"/>
          </a:p>
          <a:p>
            <a:pPr indent="457200"/>
            <a:r>
              <a:rPr lang="fr-FR" sz="2800"/>
              <a:t>Y</a:t>
            </a:r>
            <a:r>
              <a:rPr lang="fr-FR" sz="2800" baseline="-25000"/>
              <a:t>3t</a:t>
            </a:r>
            <a:r>
              <a:rPr lang="fr-FR" sz="2800"/>
              <a:t> = </a:t>
            </a:r>
            <a:r>
              <a:rPr lang="en-US" sz="2800"/>
              <a:t>β</a:t>
            </a:r>
            <a:r>
              <a:rPr lang="fr-FR" sz="2800" baseline="-25000"/>
              <a:t>30</a:t>
            </a:r>
            <a:r>
              <a:rPr lang="fr-FR" sz="2800"/>
              <a:t> + </a:t>
            </a:r>
            <a:r>
              <a:rPr lang="en-US" sz="2800"/>
              <a:t>β</a:t>
            </a:r>
            <a:r>
              <a:rPr lang="fr-FR" sz="2800" baseline="-25000"/>
              <a:t>31</a:t>
            </a:r>
            <a:r>
              <a:rPr lang="fr-FR" sz="2800"/>
              <a:t>Y</a:t>
            </a:r>
            <a:r>
              <a:rPr lang="fr-FR" sz="2800" baseline="-25000"/>
              <a:t>1t</a:t>
            </a:r>
            <a:r>
              <a:rPr lang="fr-FR" sz="2800"/>
              <a:t> + </a:t>
            </a:r>
            <a:r>
              <a:rPr lang="en-US" sz="2800"/>
              <a:t>β</a:t>
            </a:r>
            <a:r>
              <a:rPr lang="fr-FR" sz="2800" baseline="-25000"/>
              <a:t>32</a:t>
            </a:r>
            <a:r>
              <a:rPr lang="fr-FR" sz="2800"/>
              <a:t>Y</a:t>
            </a:r>
            <a:r>
              <a:rPr lang="fr-FR" sz="2800" baseline="-25000"/>
              <a:t>2t</a:t>
            </a:r>
            <a:r>
              <a:rPr lang="fr-FR" sz="2800"/>
              <a:t> + </a:t>
            </a:r>
            <a:r>
              <a:rPr lang="en-US" sz="2800"/>
              <a:t>γ</a:t>
            </a:r>
            <a:r>
              <a:rPr lang="fr-FR" sz="2800" baseline="-25000"/>
              <a:t>21</a:t>
            </a:r>
            <a:r>
              <a:rPr lang="fr-FR" sz="2800"/>
              <a:t>X</a:t>
            </a:r>
            <a:r>
              <a:rPr lang="fr-FR" sz="2800" baseline="-25000"/>
              <a:t>1t</a:t>
            </a:r>
            <a:r>
              <a:rPr lang="fr-FR" sz="2800"/>
              <a:t> + </a:t>
            </a:r>
            <a:r>
              <a:rPr lang="en-US" sz="2800"/>
              <a:t>γ</a:t>
            </a:r>
            <a:r>
              <a:rPr lang="fr-FR" sz="2800" baseline="-25000"/>
              <a:t>12</a:t>
            </a:r>
            <a:r>
              <a:rPr lang="fr-FR" sz="2800"/>
              <a:t>X</a:t>
            </a:r>
            <a:r>
              <a:rPr lang="fr-FR" sz="2800" baseline="-25000"/>
              <a:t>2t</a:t>
            </a:r>
            <a:r>
              <a:rPr lang="fr-FR" sz="2800"/>
              <a:t> + u</a:t>
            </a:r>
            <a:r>
              <a:rPr lang="fr-FR" sz="2800" baseline="-25000"/>
              <a:t>1t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5804" y="357166"/>
            <a:ext cx="8229600" cy="6143668"/>
          </a:xfrm>
        </p:spPr>
        <p:txBody>
          <a:bodyPr/>
          <a:lstStyle/>
          <a:p>
            <a:pPr>
              <a:buNone/>
            </a:pPr>
            <a:r>
              <a:rPr lang="en-US" sz="2400" dirty="0" err="1" smtClean="0"/>
              <a:t>Misalnya</a:t>
            </a:r>
            <a:r>
              <a:rPr lang="en-US" sz="2400" dirty="0" smtClean="0"/>
              <a:t> </a:t>
            </a:r>
            <a:r>
              <a:rPr lang="en-US" sz="2400" dirty="0" err="1" smtClean="0"/>
              <a:t>fungsi</a:t>
            </a:r>
            <a:r>
              <a:rPr lang="en-US" sz="2400" dirty="0" smtClean="0"/>
              <a:t> </a:t>
            </a:r>
            <a:r>
              <a:rPr lang="en-US" sz="2400" dirty="0" err="1" smtClean="0"/>
              <a:t>permintaan</a:t>
            </a:r>
            <a:r>
              <a:rPr lang="en-US" sz="2400" dirty="0" smtClean="0"/>
              <a:t> </a:t>
            </a:r>
            <a:r>
              <a:rPr lang="en-US" sz="2400" dirty="0" err="1" smtClean="0"/>
              <a:t>dan</a:t>
            </a:r>
            <a:r>
              <a:rPr lang="en-US" sz="2400" dirty="0" smtClean="0"/>
              <a:t> </a:t>
            </a:r>
            <a:r>
              <a:rPr lang="en-US" sz="2400" dirty="0" err="1" smtClean="0"/>
              <a:t>penawaran</a:t>
            </a:r>
            <a:r>
              <a:rPr lang="en-US" sz="2400" dirty="0" smtClean="0"/>
              <a:t> </a:t>
            </a:r>
            <a:r>
              <a:rPr lang="en-US" sz="2400" dirty="0" err="1" smtClean="0"/>
              <a:t>sbb</a:t>
            </a:r>
            <a:r>
              <a:rPr lang="en-US" sz="2400" dirty="0" smtClean="0"/>
              <a:t>:</a:t>
            </a:r>
          </a:p>
          <a:p>
            <a:pPr>
              <a:buNone/>
            </a:pPr>
            <a:endParaRPr lang="en-US" sz="2400" dirty="0"/>
          </a:p>
        </p:txBody>
      </p:sp>
      <p:graphicFrame>
        <p:nvGraphicFramePr>
          <p:cNvPr id="4" name="Object 3"/>
          <p:cNvGraphicFramePr>
            <a:graphicFrameLocks noChangeAspect="1"/>
          </p:cNvGraphicFramePr>
          <p:nvPr/>
        </p:nvGraphicFramePr>
        <p:xfrm>
          <a:off x="277813" y="788382"/>
          <a:ext cx="6865955" cy="5750325"/>
        </p:xfrm>
        <a:graphic>
          <a:graphicData uri="http://schemas.openxmlformats.org/presentationml/2006/ole">
            <p:oleObj spid="_x0000_s75778" name="Equation" r:id="rId3" imgW="4787640" imgH="4241520" progId="Equation.3">
              <p:embed/>
            </p:oleObj>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ChangeArrowheads="1"/>
          </p:cNvSpPr>
          <p:nvPr/>
        </p:nvSpPr>
        <p:spPr bwMode="auto">
          <a:xfrm>
            <a:off x="395288" y="601663"/>
            <a:ext cx="8497887" cy="5662612"/>
          </a:xfrm>
          <a:prstGeom prst="rect">
            <a:avLst/>
          </a:prstGeom>
          <a:noFill/>
          <a:ln w="9525">
            <a:noFill/>
            <a:miter lim="800000"/>
            <a:headEnd/>
            <a:tailEnd/>
          </a:ln>
          <a:effectLst/>
        </p:spPr>
        <p:txBody>
          <a:bodyPr anchor="ctr">
            <a:spAutoFit/>
          </a:bodyPr>
          <a:lstStyle/>
          <a:p>
            <a:pPr marL="342900" indent="-342900" algn="ctr"/>
            <a:r>
              <a:rPr lang="fr-FR" b="1"/>
              <a:t>Metode Kuadrat Terkecil Tak Langsung (ILS=Indirect Least Square)</a:t>
            </a:r>
            <a:endParaRPr lang="en-US"/>
          </a:p>
          <a:p>
            <a:pPr marL="342900" indent="-342900">
              <a:spcBef>
                <a:spcPct val="20000"/>
              </a:spcBef>
            </a:pPr>
            <a:r>
              <a:rPr lang="fr-FR"/>
              <a:t>Metode pendugaan model yang Just Identification adalah dengan metode ILS yang meliputi tiga langkah, yakni :</a:t>
            </a:r>
            <a:endParaRPr lang="en-US"/>
          </a:p>
          <a:p>
            <a:pPr marL="342900" indent="-342900">
              <a:spcBef>
                <a:spcPct val="35000"/>
              </a:spcBef>
              <a:buFontTx/>
              <a:buAutoNum type="arabicPeriod"/>
            </a:pPr>
            <a:r>
              <a:rPr lang="fr-FR"/>
              <a:t>Berdasarkan persamaan struktural dibentuk persamaan </a:t>
            </a:r>
          </a:p>
          <a:p>
            <a:pPr marL="342900" indent="-342900"/>
            <a:r>
              <a:rPr lang="fr-FR"/>
              <a:t>    reduced form di mana masing-masing variabel endogen dalam model merupakan fungsi dari semua variabel predetermined. Banyaknya persamaan reduced form sama dengan banyaknya variabel endogen. </a:t>
            </a:r>
            <a:endParaRPr lang="en-US"/>
          </a:p>
          <a:p>
            <a:pPr marL="342900" indent="-342900">
              <a:spcBef>
                <a:spcPct val="35000"/>
              </a:spcBef>
            </a:pPr>
            <a:r>
              <a:rPr lang="sv-SE"/>
              <a:t>2. Menduga koefisien semua persamaan reduced form dalam model dengan menggunakan metode OLS. </a:t>
            </a:r>
            <a:endParaRPr lang="en-US"/>
          </a:p>
          <a:p>
            <a:pPr marL="342900" indent="-342900">
              <a:spcBef>
                <a:spcPct val="35000"/>
              </a:spcBef>
            </a:pPr>
            <a:r>
              <a:rPr lang="sv-SE"/>
              <a:t>3. Menduga koefisien model persaman structural dengan menggunakan koefisien yang dihasilkan dari pendugaan persaman reduced form yang telah diduga dengan OLS. </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ChangeArrowheads="1"/>
          </p:cNvSpPr>
          <p:nvPr/>
        </p:nvSpPr>
        <p:spPr bwMode="auto">
          <a:xfrm>
            <a:off x="250825" y="220663"/>
            <a:ext cx="8640763" cy="1552575"/>
          </a:xfrm>
          <a:prstGeom prst="rect">
            <a:avLst/>
          </a:prstGeom>
          <a:noFill/>
          <a:ln w="9525">
            <a:noFill/>
            <a:miter lim="800000"/>
            <a:headEnd/>
            <a:tailEnd/>
          </a:ln>
          <a:effectLst/>
        </p:spPr>
        <p:txBody>
          <a:bodyPr anchor="ctr">
            <a:spAutoFit/>
          </a:bodyPr>
          <a:lstStyle/>
          <a:p>
            <a:pPr algn="just"/>
            <a:r>
              <a:rPr lang="sv-SE"/>
              <a:t>Contoh. Model persamaan simultan dari fungsi permintaan, fungsi penawaran dan keseimbangan pasar. Model terdiri dari dua variabel endogen, yaitu jumlah, Q dan harga, P serta dua variabel eksogen, yaitu  pendapatan, I dan curah hujan C. </a:t>
            </a:r>
          </a:p>
        </p:txBody>
      </p:sp>
      <p:sp>
        <p:nvSpPr>
          <p:cNvPr id="32774" name="Rectangle 6"/>
          <p:cNvSpPr>
            <a:spLocks noChangeArrowheads="1"/>
          </p:cNvSpPr>
          <p:nvPr/>
        </p:nvSpPr>
        <p:spPr bwMode="auto">
          <a:xfrm>
            <a:off x="0" y="3062288"/>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2773" name="Object 5"/>
          <p:cNvGraphicFramePr>
            <a:graphicFrameLocks noChangeAspect="1"/>
          </p:cNvGraphicFramePr>
          <p:nvPr/>
        </p:nvGraphicFramePr>
        <p:xfrm>
          <a:off x="2195513" y="1844675"/>
          <a:ext cx="3384550" cy="1558925"/>
        </p:xfrm>
        <a:graphic>
          <a:graphicData uri="http://schemas.openxmlformats.org/presentationml/2006/ole">
            <p:oleObj spid="_x0000_s32773" name="Equation" r:id="rId4" imgW="1587500" imgH="736600" progId="Equation.3">
              <p:embed/>
            </p:oleObj>
          </a:graphicData>
        </a:graphic>
      </p:graphicFrame>
      <p:sp>
        <p:nvSpPr>
          <p:cNvPr id="32775" name="Rectangle 7"/>
          <p:cNvSpPr>
            <a:spLocks noChangeArrowheads="1"/>
          </p:cNvSpPr>
          <p:nvPr/>
        </p:nvSpPr>
        <p:spPr bwMode="auto">
          <a:xfrm>
            <a:off x="179388" y="3357563"/>
            <a:ext cx="5864225" cy="457200"/>
          </a:xfrm>
          <a:prstGeom prst="rect">
            <a:avLst/>
          </a:prstGeom>
          <a:noFill/>
          <a:ln w="9525">
            <a:noFill/>
            <a:miter lim="800000"/>
            <a:headEnd/>
            <a:tailEnd/>
          </a:ln>
          <a:effectLst/>
        </p:spPr>
        <p:txBody>
          <a:bodyPr wrap="none" anchor="ctr">
            <a:spAutoFit/>
          </a:bodyPr>
          <a:lstStyle/>
          <a:p>
            <a:pPr algn="just"/>
            <a:r>
              <a:rPr lang="sv-SE"/>
              <a:t>Persamaan reduced form sebagai berikut:</a:t>
            </a:r>
          </a:p>
        </p:txBody>
      </p:sp>
      <p:sp>
        <p:nvSpPr>
          <p:cNvPr id="32777" name="Rectangle 9"/>
          <p:cNvSpPr>
            <a:spLocks noChangeArrowheads="1"/>
          </p:cNvSpPr>
          <p:nvPr/>
        </p:nvSpPr>
        <p:spPr bwMode="auto">
          <a:xfrm>
            <a:off x="0" y="2605088"/>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2776" name="Object 8"/>
          <p:cNvGraphicFramePr>
            <a:graphicFrameLocks noChangeAspect="1"/>
          </p:cNvGraphicFramePr>
          <p:nvPr/>
        </p:nvGraphicFramePr>
        <p:xfrm>
          <a:off x="2124075" y="4076700"/>
          <a:ext cx="3600450" cy="1992313"/>
        </p:xfrm>
        <a:graphic>
          <a:graphicData uri="http://schemas.openxmlformats.org/presentationml/2006/ole">
            <p:oleObj spid="_x0000_s32776" name="Equation" r:id="rId5" imgW="1701720" imgH="774360" progId="Equation.3">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ChangeArrowheads="1"/>
          </p:cNvSpPr>
          <p:nvPr/>
        </p:nvSpPr>
        <p:spPr bwMode="auto">
          <a:xfrm>
            <a:off x="250825" y="2678113"/>
            <a:ext cx="8642350" cy="822325"/>
          </a:xfrm>
          <a:prstGeom prst="rect">
            <a:avLst/>
          </a:prstGeom>
          <a:noFill/>
          <a:ln w="9525">
            <a:noFill/>
            <a:miter lim="800000"/>
            <a:headEnd/>
            <a:tailEnd/>
          </a:ln>
          <a:effectLst/>
        </p:spPr>
        <p:txBody>
          <a:bodyPr anchor="ctr">
            <a:spAutoFit/>
          </a:bodyPr>
          <a:lstStyle/>
          <a:p>
            <a:pPr algn="just"/>
            <a:r>
              <a:rPr lang="fi-FI"/>
              <a:t>Dari koefisien persamaan reduced form dapat ditentukan nilai-nilai koefisien persamaan struktural sebagai berikut:</a:t>
            </a:r>
          </a:p>
        </p:txBody>
      </p:sp>
      <p:sp>
        <p:nvSpPr>
          <p:cNvPr id="33798" name="Rectangle 6"/>
          <p:cNvSpPr>
            <a:spLocks noChangeArrowheads="1"/>
          </p:cNvSpPr>
          <p:nvPr/>
        </p:nvSpPr>
        <p:spPr bwMode="auto">
          <a:xfrm>
            <a:off x="0" y="29337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3797" name="Object 5"/>
          <p:cNvGraphicFramePr>
            <a:graphicFrameLocks noChangeAspect="1"/>
          </p:cNvGraphicFramePr>
          <p:nvPr/>
        </p:nvGraphicFramePr>
        <p:xfrm>
          <a:off x="468313" y="3694113"/>
          <a:ext cx="8135937" cy="2687637"/>
        </p:xfrm>
        <a:graphic>
          <a:graphicData uri="http://schemas.openxmlformats.org/presentationml/2006/ole">
            <p:oleObj spid="_x0000_s33797" name="Equation" r:id="rId4" imgW="3695700" imgH="990600" progId="Equation.3">
              <p:embed/>
            </p:oleObj>
          </a:graphicData>
        </a:graphic>
      </p:graphicFrame>
      <p:graphicFrame>
        <p:nvGraphicFramePr>
          <p:cNvPr id="33799" name="Object 7"/>
          <p:cNvGraphicFramePr>
            <a:graphicFrameLocks noChangeAspect="1"/>
          </p:cNvGraphicFramePr>
          <p:nvPr>
            <p:ph/>
          </p:nvPr>
        </p:nvGraphicFramePr>
        <p:xfrm>
          <a:off x="611188" y="333375"/>
          <a:ext cx="7632700" cy="2208213"/>
        </p:xfrm>
        <a:graphic>
          <a:graphicData uri="http://schemas.openxmlformats.org/presentationml/2006/ole">
            <p:oleObj spid="_x0000_s33799" name="Equation" r:id="rId5" imgW="3162240" imgH="914400" progId="Equation.3">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p:cNvSpPr>
            <a:spLocks noChangeArrowheads="1"/>
          </p:cNvSpPr>
          <p:nvPr/>
        </p:nvSpPr>
        <p:spPr bwMode="auto">
          <a:xfrm>
            <a:off x="323850" y="403225"/>
            <a:ext cx="8569325" cy="3817938"/>
          </a:xfrm>
          <a:prstGeom prst="rect">
            <a:avLst/>
          </a:prstGeom>
          <a:noFill/>
          <a:ln w="9525">
            <a:noFill/>
            <a:miter lim="800000"/>
            <a:headEnd/>
            <a:tailEnd/>
          </a:ln>
          <a:effectLst/>
        </p:spPr>
        <p:txBody>
          <a:bodyPr anchor="ctr">
            <a:spAutoFit/>
          </a:bodyPr>
          <a:lstStyle/>
          <a:p>
            <a:pPr algn="ctr"/>
            <a:r>
              <a:rPr lang="sv-SE" b="1"/>
              <a:t>Metode Kuadrat Terkecil Dua Tahap (2SLS)</a:t>
            </a:r>
            <a:endParaRPr lang="en-US"/>
          </a:p>
          <a:p>
            <a:pPr>
              <a:spcBef>
                <a:spcPct val="35000"/>
              </a:spcBef>
              <a:spcAft>
                <a:spcPct val="50000"/>
              </a:spcAft>
            </a:pPr>
            <a:r>
              <a:rPr lang="sv-SE"/>
              <a:t>Metode yang digunakan untuk persamaan struktural yang over-identificationi, </a:t>
            </a:r>
            <a:r>
              <a:rPr lang="sv-SE" b="1"/>
              <a:t>Metode Kuadrat Terkecil Dua Tahap/ Two Stage Least Square (2SLS)</a:t>
            </a:r>
            <a:r>
              <a:rPr lang="sv-SE"/>
              <a:t>.  </a:t>
            </a:r>
          </a:p>
          <a:p>
            <a:pPr>
              <a:spcBef>
                <a:spcPct val="35000"/>
              </a:spcBef>
            </a:pPr>
            <a:r>
              <a:rPr lang="sv-SE"/>
              <a:t>Contoh:</a:t>
            </a:r>
          </a:p>
          <a:p>
            <a:r>
              <a:rPr lang="sv-SE"/>
              <a:t>Fungsi permintaan dan penawaran berikut yang terdiri dari dua variabel endogen (Q dan P) dan tiga variabel predetermined, yaitu pendapatan (I), curah hujan (C) dan teknologi (T) </a:t>
            </a:r>
          </a:p>
        </p:txBody>
      </p:sp>
      <p:sp>
        <p:nvSpPr>
          <p:cNvPr id="34822" name="Rectangle 6"/>
          <p:cNvSpPr>
            <a:spLocks noChangeArrowheads="1"/>
          </p:cNvSpPr>
          <p:nvPr/>
        </p:nvSpPr>
        <p:spPr bwMode="auto">
          <a:xfrm>
            <a:off x="0" y="3062288"/>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4821" name="Object 5"/>
          <p:cNvGraphicFramePr>
            <a:graphicFrameLocks noChangeAspect="1"/>
          </p:cNvGraphicFramePr>
          <p:nvPr/>
        </p:nvGraphicFramePr>
        <p:xfrm>
          <a:off x="1979613" y="4365625"/>
          <a:ext cx="4752975" cy="1655763"/>
        </p:xfrm>
        <a:graphic>
          <a:graphicData uri="http://schemas.openxmlformats.org/presentationml/2006/ole">
            <p:oleObj spid="_x0000_s34821" name="Equation" r:id="rId4" imgW="1981200" imgH="736600" progId="Equation.3">
              <p:embed/>
            </p:oleObj>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ChangeArrowheads="1"/>
          </p:cNvSpPr>
          <p:nvPr/>
        </p:nvSpPr>
        <p:spPr bwMode="auto">
          <a:xfrm>
            <a:off x="395288" y="215900"/>
            <a:ext cx="7442200" cy="457200"/>
          </a:xfrm>
          <a:prstGeom prst="rect">
            <a:avLst/>
          </a:prstGeom>
          <a:noFill/>
          <a:ln w="9525">
            <a:noFill/>
            <a:miter lim="800000"/>
            <a:headEnd/>
            <a:tailEnd/>
          </a:ln>
          <a:effectLst/>
        </p:spPr>
        <p:txBody>
          <a:bodyPr wrap="none" anchor="ctr">
            <a:spAutoFit/>
          </a:bodyPr>
          <a:lstStyle/>
          <a:p>
            <a:pPr algn="just"/>
            <a:r>
              <a:rPr lang="sv-SE"/>
              <a:t>Persamaan reduced formnya adalah sebagai berikut :</a:t>
            </a:r>
          </a:p>
        </p:txBody>
      </p:sp>
      <p:sp>
        <p:nvSpPr>
          <p:cNvPr id="35846" name="Rectangle 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5845" name="Object 5"/>
          <p:cNvGraphicFramePr>
            <a:graphicFrameLocks noChangeAspect="1"/>
          </p:cNvGraphicFramePr>
          <p:nvPr/>
        </p:nvGraphicFramePr>
        <p:xfrm>
          <a:off x="1836738" y="908050"/>
          <a:ext cx="5472112" cy="615950"/>
        </p:xfrm>
        <a:graphic>
          <a:graphicData uri="http://schemas.openxmlformats.org/presentationml/2006/ole">
            <p:oleObj spid="_x0000_s35845" name="Equation" r:id="rId4" imgW="2032000" imgH="228600" progId="Equation.3">
              <p:embed/>
            </p:oleObj>
          </a:graphicData>
        </a:graphic>
      </p:graphicFrame>
      <p:sp>
        <p:nvSpPr>
          <p:cNvPr id="35847" name="Rectangle 7"/>
          <p:cNvSpPr>
            <a:spLocks noChangeArrowheads="1"/>
          </p:cNvSpPr>
          <p:nvPr/>
        </p:nvSpPr>
        <p:spPr bwMode="auto">
          <a:xfrm>
            <a:off x="179388" y="1882775"/>
            <a:ext cx="8785225" cy="457200"/>
          </a:xfrm>
          <a:prstGeom prst="rect">
            <a:avLst/>
          </a:prstGeom>
          <a:noFill/>
          <a:ln w="9525">
            <a:noFill/>
            <a:miter lim="800000"/>
            <a:headEnd/>
            <a:tailEnd/>
          </a:ln>
          <a:effectLst/>
        </p:spPr>
        <p:txBody>
          <a:bodyPr anchor="ctr">
            <a:spAutoFit/>
          </a:bodyPr>
          <a:lstStyle/>
          <a:p>
            <a:pPr algn="just">
              <a:tabLst>
                <a:tab pos="228600" algn="l"/>
              </a:tabLst>
            </a:pPr>
            <a:r>
              <a:rPr lang="sv-SE"/>
              <a:t>  Persamaan ini diduga dengan metode OLS, hasilnya:</a:t>
            </a:r>
          </a:p>
        </p:txBody>
      </p:sp>
      <p:sp>
        <p:nvSpPr>
          <p:cNvPr id="35849" name="Rectangle 9"/>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5848" name="Object 8"/>
          <p:cNvGraphicFramePr>
            <a:graphicFrameLocks noChangeAspect="1"/>
          </p:cNvGraphicFramePr>
          <p:nvPr/>
        </p:nvGraphicFramePr>
        <p:xfrm>
          <a:off x="1763713" y="2565400"/>
          <a:ext cx="5113337" cy="841375"/>
        </p:xfrm>
        <a:graphic>
          <a:graphicData uri="http://schemas.openxmlformats.org/presentationml/2006/ole">
            <p:oleObj spid="_x0000_s35848" name="Equation" r:id="rId5" imgW="1562100" imgH="254000" progId="Equation.3">
              <p:embed/>
            </p:oleObj>
          </a:graphicData>
        </a:graphic>
      </p:graphicFrame>
      <p:sp>
        <p:nvSpPr>
          <p:cNvPr id="35850" name="Rectangle 10"/>
          <p:cNvSpPr>
            <a:spLocks noChangeArrowheads="1"/>
          </p:cNvSpPr>
          <p:nvPr/>
        </p:nvSpPr>
        <p:spPr bwMode="auto">
          <a:xfrm>
            <a:off x="323850" y="3543300"/>
            <a:ext cx="8640763" cy="822325"/>
          </a:xfrm>
          <a:prstGeom prst="rect">
            <a:avLst/>
          </a:prstGeom>
          <a:noFill/>
          <a:ln w="9525">
            <a:noFill/>
            <a:miter lim="800000"/>
            <a:headEnd/>
            <a:tailEnd/>
          </a:ln>
          <a:effectLst/>
        </p:spPr>
        <p:txBody>
          <a:bodyPr anchor="ctr">
            <a:spAutoFit/>
          </a:bodyPr>
          <a:lstStyle/>
          <a:p>
            <a:pPr algn="just"/>
            <a:r>
              <a:rPr lang="sv-SE"/>
              <a:t>Pilai P dugaan yang digunakan meregresikan persamaan asli dan diduga dengan metode OLS sebagai berikut:</a:t>
            </a:r>
          </a:p>
        </p:txBody>
      </p:sp>
      <p:sp>
        <p:nvSpPr>
          <p:cNvPr id="35852" name="Rectangle 12"/>
          <p:cNvSpPr>
            <a:spLocks noChangeArrowheads="1"/>
          </p:cNvSpPr>
          <p:nvPr/>
        </p:nvSpPr>
        <p:spPr bwMode="auto">
          <a:xfrm>
            <a:off x="0" y="3176588"/>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5851" name="Object 11"/>
          <p:cNvGraphicFramePr>
            <a:graphicFrameLocks noChangeAspect="1"/>
          </p:cNvGraphicFramePr>
          <p:nvPr/>
        </p:nvGraphicFramePr>
        <p:xfrm>
          <a:off x="1476375" y="4437063"/>
          <a:ext cx="5759450" cy="1474787"/>
        </p:xfrm>
        <a:graphic>
          <a:graphicData uri="http://schemas.openxmlformats.org/presentationml/2006/ole">
            <p:oleObj spid="_x0000_s35851" name="Equation" r:id="rId6" imgW="1968500" imgH="508000" progId="Equation.3">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ChangeArrowheads="1"/>
          </p:cNvSpPr>
          <p:nvPr/>
        </p:nvSpPr>
        <p:spPr bwMode="auto">
          <a:xfrm>
            <a:off x="250825" y="190500"/>
            <a:ext cx="8713788" cy="3743325"/>
          </a:xfrm>
          <a:prstGeom prst="rect">
            <a:avLst/>
          </a:prstGeom>
          <a:noFill/>
          <a:ln w="9525">
            <a:noFill/>
            <a:miter lim="800000"/>
            <a:headEnd/>
            <a:tailEnd/>
          </a:ln>
          <a:effectLst/>
        </p:spPr>
        <p:txBody>
          <a:bodyPr anchor="ctr">
            <a:spAutoFit/>
          </a:bodyPr>
          <a:lstStyle/>
          <a:p>
            <a:pPr algn="just"/>
            <a:r>
              <a:rPr lang="en-US"/>
              <a:t>Contoh Pendugaan Model Simultan dengan Metode Two Stage Least Square.  Model terdiri dari dua persamaan, yaitu persamaan permintaan dan penawaran minyak goreng sawit.  Variabel endogen yang dimasukkan dalam model adalah jumlah minyak goreng sawit yang diminta, Qd, yang ditawarkan ,Qs dan harga minyak goreng sawit, P. Variabel eksogen yang masuk model adalah pendapatan nasional, I,  harga minyak goreng kelapa, S, harga  CPO, R,  dan trend T.  Data yang digunakan data time series dari tahun 1980 sampai dengan tahun 2004.  Modelnya sbb: </a:t>
            </a:r>
          </a:p>
        </p:txBody>
      </p:sp>
      <p:sp>
        <p:nvSpPr>
          <p:cNvPr id="38918" name="Rectangle 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8917" name="Object 5"/>
          <p:cNvGraphicFramePr>
            <a:graphicFrameLocks noChangeAspect="1"/>
          </p:cNvGraphicFramePr>
          <p:nvPr/>
        </p:nvGraphicFramePr>
        <p:xfrm>
          <a:off x="1835150" y="4154488"/>
          <a:ext cx="4535488" cy="1579562"/>
        </p:xfrm>
        <a:graphic>
          <a:graphicData uri="http://schemas.openxmlformats.org/presentationml/2006/ole">
            <p:oleObj spid="_x0000_s38917" name="Equation" r:id="rId4" imgW="2108200" imgH="736600" progId="Equation.3">
              <p:embed/>
            </p:oleObj>
          </a:graphicData>
        </a:graphic>
      </p:graphicFrame>
      <p:sp>
        <p:nvSpPr>
          <p:cNvPr id="38919" name="Rectangle 7"/>
          <p:cNvSpPr>
            <a:spLocks noChangeArrowheads="1"/>
          </p:cNvSpPr>
          <p:nvPr/>
        </p:nvSpPr>
        <p:spPr bwMode="auto">
          <a:xfrm>
            <a:off x="323850" y="5924550"/>
            <a:ext cx="6175375" cy="457200"/>
          </a:xfrm>
          <a:prstGeom prst="rect">
            <a:avLst/>
          </a:prstGeom>
          <a:noFill/>
          <a:ln w="9525">
            <a:noFill/>
            <a:miter lim="800000"/>
            <a:headEnd/>
            <a:tailEnd/>
          </a:ln>
          <a:effectLst/>
        </p:spPr>
        <p:txBody>
          <a:bodyPr wrap="none" anchor="ctr">
            <a:spAutoFit/>
          </a:bodyPr>
          <a:lstStyle/>
          <a:p>
            <a:pPr algn="just"/>
            <a:r>
              <a:rPr lang="sv-SE" b="1"/>
              <a:t>Hasil pendugaan adalah sebagai berikut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275" name="Group 411"/>
          <p:cNvGraphicFramePr>
            <a:graphicFrameLocks noGrp="1"/>
          </p:cNvGraphicFramePr>
          <p:nvPr>
            <p:ph/>
          </p:nvPr>
        </p:nvGraphicFramePr>
        <p:xfrm>
          <a:off x="457200" y="274638"/>
          <a:ext cx="8229600" cy="6400800"/>
        </p:xfrm>
        <a:graphic>
          <a:graphicData uri="http://schemas.openxmlformats.org/drawingml/2006/table">
            <a:tbl>
              <a:tblPr/>
              <a:tblGrid>
                <a:gridCol w="1176338"/>
                <a:gridCol w="1174750"/>
                <a:gridCol w="1176337"/>
                <a:gridCol w="1174750"/>
                <a:gridCol w="1176338"/>
                <a:gridCol w="1174750"/>
                <a:gridCol w="1176337"/>
              </a:tblGrid>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TH</a:t>
                      </a:r>
                      <a:endParaRPr kumimoji="0" lang="en-US" sz="1400" b="0" i="0" u="none" strike="noStrike" cap="none" normalizeH="0" baseline="0" smtClean="0">
                        <a:ln>
                          <a:noFill/>
                        </a:ln>
                        <a:solidFill>
                          <a:schemeClr val="tx1"/>
                        </a:solidFill>
                        <a:effectLst/>
                        <a:latin typeface="Arial" charset="0"/>
                      </a:endParaRPr>
                    </a:p>
                  </a:txBody>
                  <a:tcPr anchor="b" horzOverflow="overflow">
                    <a:lnL cap="flat">
                      <a:noFill/>
                    </a:lnL>
                    <a:lnR>
                      <a:noFill/>
                    </a:lnR>
                    <a:lnT cap="fla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Qd=Qs </a:t>
                      </a:r>
                      <a:endParaRPr kumimoji="0" lang="en-US" sz="14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S</a:t>
                      </a:r>
                      <a:endParaRPr kumimoji="0" lang="en-US" sz="14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P</a:t>
                      </a:r>
                      <a:endParaRPr kumimoji="0" lang="en-US" sz="14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I</a:t>
                      </a:r>
                      <a:endParaRPr kumimoji="0" lang="en-US" sz="14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R</a:t>
                      </a:r>
                      <a:endParaRPr kumimoji="0" lang="en-US" sz="14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a:t>
                      </a:r>
                      <a:endParaRPr kumimoji="0" lang="en-US" sz="1400" b="0" i="0" u="none" strike="noStrike" cap="none" normalizeH="0" baseline="0" smtClean="0">
                        <a:ln>
                          <a:noFill/>
                        </a:ln>
                        <a:solidFill>
                          <a:schemeClr val="tx1"/>
                        </a:solidFill>
                        <a:effectLst/>
                        <a:latin typeface="Arial" charset="0"/>
                      </a:endParaRPr>
                    </a:p>
                  </a:txBody>
                  <a:tcPr anchor="b" horzOverflow="overflow">
                    <a:lnL>
                      <a:noFill/>
                    </a:lnL>
                    <a:lnR cap="flat">
                      <a:noFill/>
                    </a:lnR>
                    <a:lnT cap="fla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1980</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279</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1353</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4430</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58701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2252</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0</a:t>
                      </a:r>
                    </a:p>
                  </a:txBody>
                  <a:tcPr anchor="b" horzOverflow="overflow">
                    <a:lnL>
                      <a:noFill/>
                    </a:lnL>
                    <a:lnR cap="flat">
                      <a:noFill/>
                    </a:lnR>
                    <a:lnT>
                      <a:noFill/>
                    </a:lnT>
                    <a:lnB>
                      <a:noFill/>
                    </a:lnB>
                    <a:lnTlToBr>
                      <a:noFill/>
                    </a:lnTlToBr>
                    <a:lnBlToTr>
                      <a:noFill/>
                    </a:lnBlToTr>
                    <a:noFill/>
                  </a:tcPr>
                </a:tc>
              </a:tr>
              <a:tr h="223838">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1981</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326</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1171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4632</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63486</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2283</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a:t>
                      </a: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1982</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326</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1301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3502</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64214</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2153</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2</a:t>
                      </a: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1983</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342</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970</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4298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69681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2096</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1984</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605</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1221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4831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74718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2837</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4</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3838">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1985</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490</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1885</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4159</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77336</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2828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5</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1986</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588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1201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3520</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81959</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2864</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6</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1987</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664</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1055</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3722</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86317</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2487</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7</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1988</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728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1264</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4131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91800</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2593</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3838">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1989</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847</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1551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4058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100100</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2573</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9</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1990</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969</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1381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3465</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109008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2289</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10</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1991</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981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882</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3434</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118685</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2295</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1992</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1162</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1078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3883</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127257</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2749</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12</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1993</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1250</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1038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3467</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136558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2448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13</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3838">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1994</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1506</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1005</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3888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147003</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2951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14</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1995</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1731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1356</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4134</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159589</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3054</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15</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1996</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2336</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1428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3787</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171162</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2705</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16</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1997</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2453</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1600</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3830</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179479</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2745</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17</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3838">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1998</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2526</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2097</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6810</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156151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3312</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1999</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2598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1933</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4298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157616</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2667</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19</a:t>
                      </a: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2000</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2923</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1563</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3419</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164808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2004</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20</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2001</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3303</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1324</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3175</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171328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1730</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3838">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2002</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3733</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1484</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3305</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178991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2257</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22</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2003</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4218</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1541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3617</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187841</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2600</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23</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25425">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2004</a:t>
                      </a:r>
                      <a:endParaRPr kumimoji="0" lang="en-US"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cap="flat">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4766</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1625</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3292</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197550</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2686</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24</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492" name="Object 4"/>
          <p:cNvGraphicFramePr>
            <a:graphicFrameLocks noChangeAspect="1"/>
          </p:cNvGraphicFramePr>
          <p:nvPr>
            <p:ph/>
          </p:nvPr>
        </p:nvGraphicFramePr>
        <p:xfrm>
          <a:off x="1638300" y="14288"/>
          <a:ext cx="5546725" cy="6843712"/>
        </p:xfrm>
        <a:graphic>
          <a:graphicData uri="http://schemas.openxmlformats.org/presentationml/2006/ole">
            <p:oleObj spid="_x0000_s63492" name="Document" r:id="rId4" imgW="6216118" imgH="7669102" progId="Word.Document.8">
              <p:embed/>
            </p:oleObj>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44" name="Object 4"/>
          <p:cNvGraphicFramePr>
            <a:graphicFrameLocks noChangeAspect="1"/>
          </p:cNvGraphicFramePr>
          <p:nvPr>
            <p:ph idx="4294967295"/>
          </p:nvPr>
        </p:nvGraphicFramePr>
        <p:xfrm>
          <a:off x="1023938" y="26988"/>
          <a:ext cx="6788150" cy="6610350"/>
        </p:xfrm>
        <a:graphic>
          <a:graphicData uri="http://schemas.openxmlformats.org/presentationml/2006/ole">
            <p:oleObj spid="_x0000_s61444" name="Document" r:id="rId4" imgW="5796665" imgH="5643484" progId="Word.Document.8">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00042"/>
            <a:ext cx="8572560" cy="5929354"/>
          </a:xfrm>
        </p:spPr>
        <p:txBody>
          <a:bodyPr/>
          <a:lstStyle/>
          <a:p>
            <a:pPr algn="ctr">
              <a:buNone/>
            </a:pPr>
            <a:r>
              <a:rPr lang="en-US" sz="2800" dirty="0" smtClean="0"/>
              <a:t>SIMULASI</a:t>
            </a:r>
          </a:p>
          <a:p>
            <a:pPr marL="0" indent="0">
              <a:buNone/>
            </a:pPr>
            <a:r>
              <a:rPr lang="en-US" sz="2400" dirty="0" smtClean="0"/>
              <a:t>SETELAH PERSAMAAN STRUKTUAL DAPAT DIDUGA MAKA DAPAT DILAKUKAN SIMULASI. TUJUAN SIMULASI ADALAH UNTUK MENGETAHUI BESARNYA PENGARUH PERUBAHAN PEUBAH EXOGEN TERHADAP PEUBAH ENDOGEN SECARA SIMULTAN. </a:t>
            </a:r>
          </a:p>
          <a:p>
            <a:pPr marL="0" indent="0">
              <a:buNone/>
            </a:pPr>
            <a:r>
              <a:rPr lang="en-US" sz="2400" dirty="0" smtClean="0"/>
              <a:t>TIME HORIZONS DARI SIMULASI DAPAT DIGAMBARKAN SEBAGAI BERIKUT</a:t>
            </a:r>
          </a:p>
          <a:p>
            <a:pPr marL="0" indent="0">
              <a:buNone/>
            </a:pPr>
            <a:endParaRPr lang="en-US" sz="2400" dirty="0" smtClean="0"/>
          </a:p>
          <a:p>
            <a:pPr marL="0" indent="0">
              <a:buNone/>
            </a:pPr>
            <a:endParaRPr lang="en-US" sz="2400" dirty="0"/>
          </a:p>
        </p:txBody>
      </p:sp>
      <p:cxnSp>
        <p:nvCxnSpPr>
          <p:cNvPr id="5" name="Straight Arrow Connector 4"/>
          <p:cNvCxnSpPr/>
          <p:nvPr/>
        </p:nvCxnSpPr>
        <p:spPr>
          <a:xfrm flipV="1">
            <a:off x="357158" y="4786322"/>
            <a:ext cx="8286808" cy="7143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822299" y="4749809"/>
            <a:ext cx="150019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3606793" y="4749809"/>
            <a:ext cx="150019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5607057" y="4749809"/>
            <a:ext cx="150019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8001024" y="4804958"/>
            <a:ext cx="747705" cy="338554"/>
          </a:xfrm>
          <a:prstGeom prst="rect">
            <a:avLst/>
          </a:prstGeom>
          <a:noFill/>
        </p:spPr>
        <p:txBody>
          <a:bodyPr wrap="none" rtlCol="0">
            <a:spAutoFit/>
          </a:bodyPr>
          <a:lstStyle/>
          <a:p>
            <a:r>
              <a:rPr lang="en-US" sz="1600" dirty="0" err="1" smtClean="0"/>
              <a:t>Time,t</a:t>
            </a:r>
            <a:endParaRPr lang="en-US" sz="1600" dirty="0"/>
          </a:p>
        </p:txBody>
      </p:sp>
      <p:sp>
        <p:nvSpPr>
          <p:cNvPr id="12" name="TextBox 11"/>
          <p:cNvSpPr txBox="1"/>
          <p:nvPr/>
        </p:nvSpPr>
        <p:spPr>
          <a:xfrm>
            <a:off x="357158" y="4090578"/>
            <a:ext cx="1289135" cy="338554"/>
          </a:xfrm>
          <a:prstGeom prst="rect">
            <a:avLst/>
          </a:prstGeom>
          <a:noFill/>
        </p:spPr>
        <p:txBody>
          <a:bodyPr wrap="none" rtlCol="0">
            <a:spAutoFit/>
          </a:bodyPr>
          <a:lstStyle/>
          <a:p>
            <a:r>
              <a:rPr lang="en-US" sz="1600" dirty="0" err="1" smtClean="0"/>
              <a:t>Backcasting</a:t>
            </a:r>
            <a:endParaRPr lang="en-US" sz="1600" dirty="0"/>
          </a:p>
        </p:txBody>
      </p:sp>
      <p:cxnSp>
        <p:nvCxnSpPr>
          <p:cNvPr id="14" name="Straight Arrow Connector 13"/>
          <p:cNvCxnSpPr/>
          <p:nvPr/>
        </p:nvCxnSpPr>
        <p:spPr>
          <a:xfrm>
            <a:off x="285720" y="4500570"/>
            <a:ext cx="4000528" cy="158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429124" y="4500570"/>
            <a:ext cx="185738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429388" y="4500570"/>
            <a:ext cx="221457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785918" y="3929066"/>
            <a:ext cx="2089033" cy="584775"/>
          </a:xfrm>
          <a:prstGeom prst="rect">
            <a:avLst/>
          </a:prstGeom>
          <a:noFill/>
        </p:spPr>
        <p:txBody>
          <a:bodyPr wrap="none" rtlCol="0">
            <a:spAutoFit/>
          </a:bodyPr>
          <a:lstStyle/>
          <a:p>
            <a:r>
              <a:rPr lang="en-US" sz="1600" dirty="0" smtClean="0"/>
              <a:t>Ex post simulation or</a:t>
            </a:r>
          </a:p>
          <a:p>
            <a:r>
              <a:rPr lang="en-US" sz="1600" dirty="0" smtClean="0"/>
              <a:t>Historical simulation</a:t>
            </a:r>
            <a:endParaRPr lang="en-US" sz="1600" dirty="0"/>
          </a:p>
        </p:txBody>
      </p:sp>
      <p:sp>
        <p:nvSpPr>
          <p:cNvPr id="22" name="TextBox 21"/>
          <p:cNvSpPr txBox="1"/>
          <p:nvPr/>
        </p:nvSpPr>
        <p:spPr>
          <a:xfrm>
            <a:off x="4500562" y="4090578"/>
            <a:ext cx="1657826" cy="338554"/>
          </a:xfrm>
          <a:prstGeom prst="rect">
            <a:avLst/>
          </a:prstGeom>
          <a:noFill/>
        </p:spPr>
        <p:txBody>
          <a:bodyPr wrap="none" rtlCol="0">
            <a:spAutoFit/>
          </a:bodyPr>
          <a:lstStyle/>
          <a:p>
            <a:r>
              <a:rPr lang="en-US" sz="1600" dirty="0" smtClean="0"/>
              <a:t>Ex post forecast</a:t>
            </a:r>
            <a:endParaRPr lang="en-US" sz="1600" dirty="0"/>
          </a:p>
        </p:txBody>
      </p:sp>
      <p:sp>
        <p:nvSpPr>
          <p:cNvPr id="23" name="TextBox 22"/>
          <p:cNvSpPr txBox="1"/>
          <p:nvPr/>
        </p:nvSpPr>
        <p:spPr>
          <a:xfrm>
            <a:off x="6643702" y="4071942"/>
            <a:ext cx="1669047" cy="338554"/>
          </a:xfrm>
          <a:prstGeom prst="rect">
            <a:avLst/>
          </a:prstGeom>
          <a:noFill/>
        </p:spPr>
        <p:txBody>
          <a:bodyPr wrap="none" rtlCol="0">
            <a:spAutoFit/>
          </a:bodyPr>
          <a:lstStyle/>
          <a:p>
            <a:r>
              <a:rPr lang="en-US" sz="1600" dirty="0" smtClean="0"/>
              <a:t>Ex ante forecast</a:t>
            </a:r>
            <a:endParaRPr lang="en-US" sz="1600" dirty="0"/>
          </a:p>
        </p:txBody>
      </p:sp>
      <p:sp>
        <p:nvSpPr>
          <p:cNvPr id="24" name="TextBox 23"/>
          <p:cNvSpPr txBox="1"/>
          <p:nvPr/>
        </p:nvSpPr>
        <p:spPr>
          <a:xfrm>
            <a:off x="1428728" y="5500702"/>
            <a:ext cx="436338" cy="400110"/>
          </a:xfrm>
          <a:prstGeom prst="rect">
            <a:avLst/>
          </a:prstGeom>
          <a:noFill/>
        </p:spPr>
        <p:txBody>
          <a:bodyPr wrap="none" rtlCol="0">
            <a:spAutoFit/>
          </a:bodyPr>
          <a:lstStyle/>
          <a:p>
            <a:r>
              <a:rPr lang="en-US" sz="2000" dirty="0" smtClean="0"/>
              <a:t>T</a:t>
            </a:r>
            <a:r>
              <a:rPr lang="en-US" sz="2000" baseline="-25000" dirty="0" smtClean="0"/>
              <a:t>1</a:t>
            </a:r>
            <a:endParaRPr lang="en-US" sz="2000" baseline="-25000" dirty="0"/>
          </a:p>
        </p:txBody>
      </p:sp>
      <p:sp>
        <p:nvSpPr>
          <p:cNvPr id="25" name="TextBox 24"/>
          <p:cNvSpPr txBox="1"/>
          <p:nvPr/>
        </p:nvSpPr>
        <p:spPr>
          <a:xfrm>
            <a:off x="4135662" y="5500702"/>
            <a:ext cx="436338" cy="400110"/>
          </a:xfrm>
          <a:prstGeom prst="rect">
            <a:avLst/>
          </a:prstGeom>
          <a:noFill/>
        </p:spPr>
        <p:txBody>
          <a:bodyPr wrap="none" rtlCol="0">
            <a:spAutoFit/>
          </a:bodyPr>
          <a:lstStyle/>
          <a:p>
            <a:r>
              <a:rPr lang="en-US" sz="2000" dirty="0" smtClean="0"/>
              <a:t>T</a:t>
            </a:r>
            <a:r>
              <a:rPr lang="en-US" sz="2000" baseline="-25000" dirty="0" smtClean="0"/>
              <a:t>2</a:t>
            </a:r>
            <a:endParaRPr lang="en-US" sz="2000" baseline="-25000" dirty="0"/>
          </a:p>
        </p:txBody>
      </p:sp>
      <p:sp>
        <p:nvSpPr>
          <p:cNvPr id="26" name="TextBox 25"/>
          <p:cNvSpPr txBox="1"/>
          <p:nvPr/>
        </p:nvSpPr>
        <p:spPr>
          <a:xfrm>
            <a:off x="5857884" y="5500702"/>
            <a:ext cx="868828" cy="646331"/>
          </a:xfrm>
          <a:prstGeom prst="rect">
            <a:avLst/>
          </a:prstGeom>
          <a:noFill/>
        </p:spPr>
        <p:txBody>
          <a:bodyPr wrap="none" rtlCol="0">
            <a:spAutoFit/>
          </a:bodyPr>
          <a:lstStyle/>
          <a:p>
            <a:pPr algn="ctr"/>
            <a:r>
              <a:rPr lang="en-US" sz="2000" dirty="0" smtClean="0"/>
              <a:t>T</a:t>
            </a:r>
            <a:r>
              <a:rPr lang="en-US" sz="2000" baseline="-25000" dirty="0" smtClean="0"/>
              <a:t>3</a:t>
            </a:r>
          </a:p>
          <a:p>
            <a:pPr algn="ctr"/>
            <a:r>
              <a:rPr lang="en-US" sz="1600" dirty="0" smtClean="0"/>
              <a:t>(Today)</a:t>
            </a:r>
            <a:endParaRPr lang="en-US" sz="1600" dirty="0"/>
          </a:p>
        </p:txBody>
      </p:sp>
      <p:sp useBgFill="1">
        <p:nvSpPr>
          <p:cNvPr id="27" name="TextBox 26"/>
          <p:cNvSpPr txBox="1"/>
          <p:nvPr/>
        </p:nvSpPr>
        <p:spPr>
          <a:xfrm>
            <a:off x="2089187" y="5500702"/>
            <a:ext cx="1768433" cy="338554"/>
          </a:xfrm>
          <a:prstGeom prst="rect">
            <a:avLst/>
          </a:prstGeom>
        </p:spPr>
        <p:txBody>
          <a:bodyPr wrap="none" rtlCol="0">
            <a:spAutoFit/>
          </a:bodyPr>
          <a:lstStyle/>
          <a:p>
            <a:r>
              <a:rPr lang="en-US" sz="1600" dirty="0" smtClean="0"/>
              <a:t>Estimation period</a:t>
            </a:r>
            <a:endParaRPr lang="en-US" sz="1600" dirty="0"/>
          </a:p>
        </p:txBody>
      </p:sp>
      <p:cxnSp>
        <p:nvCxnSpPr>
          <p:cNvPr id="47" name="Straight Arrow Connector 46"/>
          <p:cNvCxnSpPr/>
          <p:nvPr/>
        </p:nvCxnSpPr>
        <p:spPr>
          <a:xfrm>
            <a:off x="1785918" y="5786454"/>
            <a:ext cx="2428892" cy="158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4" name="Object 4"/>
          <p:cNvGraphicFramePr>
            <a:graphicFrameLocks noChangeAspect="1"/>
          </p:cNvGraphicFramePr>
          <p:nvPr>
            <p:ph sz="half" idx="1"/>
          </p:nvPr>
        </p:nvGraphicFramePr>
        <p:xfrm>
          <a:off x="2484438" y="1052513"/>
          <a:ext cx="3095625" cy="1392237"/>
        </p:xfrm>
        <a:graphic>
          <a:graphicData uri="http://schemas.openxmlformats.org/presentationml/2006/ole">
            <p:oleObj spid="_x0000_s5124" name="Equation" r:id="rId4" imgW="1638000" imgH="736560" progId="Equation.3">
              <p:embed/>
            </p:oleObj>
          </a:graphicData>
        </a:graphic>
      </p:graphicFrame>
      <p:graphicFrame>
        <p:nvGraphicFramePr>
          <p:cNvPr id="5136" name="Object 16"/>
          <p:cNvGraphicFramePr>
            <a:graphicFrameLocks noChangeAspect="1"/>
          </p:cNvGraphicFramePr>
          <p:nvPr>
            <p:ph sz="quarter" idx="2"/>
          </p:nvPr>
        </p:nvGraphicFramePr>
        <p:xfrm>
          <a:off x="3059113" y="4292600"/>
          <a:ext cx="2592387" cy="523875"/>
        </p:xfrm>
        <a:graphic>
          <a:graphicData uri="http://schemas.openxmlformats.org/presentationml/2006/ole">
            <p:oleObj spid="_x0000_s5136" name="Equation" r:id="rId5" imgW="1130040" imgH="228600" progId="Equation.3">
              <p:embed/>
            </p:oleObj>
          </a:graphicData>
        </a:graphic>
      </p:graphicFrame>
      <p:sp>
        <p:nvSpPr>
          <p:cNvPr id="5127" name="Rectangle 7"/>
          <p:cNvSpPr>
            <a:spLocks noChangeArrowheads="1"/>
          </p:cNvSpPr>
          <p:nvPr/>
        </p:nvSpPr>
        <p:spPr bwMode="auto">
          <a:xfrm>
            <a:off x="755650" y="2565400"/>
            <a:ext cx="7991475" cy="915988"/>
          </a:xfrm>
          <a:prstGeom prst="rect">
            <a:avLst/>
          </a:prstGeom>
          <a:noFill/>
          <a:ln w="9525">
            <a:noFill/>
            <a:miter lim="800000"/>
            <a:headEnd/>
            <a:tailEnd/>
          </a:ln>
          <a:effectLst/>
        </p:spPr>
        <p:txBody>
          <a:bodyPr anchor="ctr">
            <a:spAutoFit/>
          </a:bodyPr>
          <a:lstStyle/>
          <a:p>
            <a:pPr>
              <a:tabLst>
                <a:tab pos="800100" algn="l"/>
                <a:tab pos="2009775" algn="l"/>
              </a:tabLst>
            </a:pPr>
            <a:r>
              <a:rPr lang="en-US" sz="1800"/>
              <a:t>Dimana : Qd  = kuantitas yang diminta  Qs  = kuantitas yang ditawarkan</a:t>
            </a:r>
          </a:p>
          <a:p>
            <a:pPr>
              <a:tabLst>
                <a:tab pos="800100" algn="l"/>
                <a:tab pos="2009775" algn="l"/>
              </a:tabLst>
            </a:pPr>
            <a:r>
              <a:rPr lang="en-US" sz="1800"/>
              <a:t>                 P   = Harga                            Y    = Pendapatan</a:t>
            </a:r>
          </a:p>
          <a:p>
            <a:pPr>
              <a:tabLst>
                <a:tab pos="800100" algn="l"/>
                <a:tab pos="2009775" algn="l"/>
              </a:tabLst>
            </a:pPr>
            <a:r>
              <a:rPr lang="en-US" sz="1800"/>
              <a:t>                T    = Teknologi                        t    = waktu</a:t>
            </a:r>
          </a:p>
        </p:txBody>
      </p:sp>
      <p:sp>
        <p:nvSpPr>
          <p:cNvPr id="5128" name="Rectangle 8"/>
          <p:cNvSpPr>
            <a:spLocks noChangeArrowheads="1"/>
          </p:cNvSpPr>
          <p:nvPr/>
        </p:nvSpPr>
        <p:spPr bwMode="auto">
          <a:xfrm>
            <a:off x="1042988" y="188913"/>
            <a:ext cx="6856412" cy="822325"/>
          </a:xfrm>
          <a:prstGeom prst="rect">
            <a:avLst/>
          </a:prstGeom>
          <a:noFill/>
          <a:ln w="9525">
            <a:noFill/>
            <a:miter lim="800000"/>
            <a:headEnd/>
            <a:tailEnd/>
          </a:ln>
          <a:effectLst/>
        </p:spPr>
        <p:txBody>
          <a:bodyPr wrap="none" anchor="ctr">
            <a:spAutoFit/>
          </a:bodyPr>
          <a:lstStyle/>
          <a:p>
            <a:pPr algn="ctr"/>
            <a:r>
              <a:rPr lang="sv-SE" b="1"/>
              <a:t>Beberapa contoh persamaan simultan adalah:</a:t>
            </a:r>
            <a:endParaRPr lang="en-US" b="1"/>
          </a:p>
          <a:p>
            <a:pPr algn="ctr"/>
            <a:r>
              <a:rPr lang="en-US" b="1"/>
              <a:t>Model permintaan dan penawaran.</a:t>
            </a:r>
            <a:r>
              <a:rPr lang="en-US"/>
              <a:t> </a:t>
            </a:r>
          </a:p>
        </p:txBody>
      </p:sp>
      <p:sp>
        <p:nvSpPr>
          <p:cNvPr id="5129" name="Rectangle 9"/>
          <p:cNvSpPr>
            <a:spLocks noChangeArrowheads="1"/>
          </p:cNvSpPr>
          <p:nvPr/>
        </p:nvSpPr>
        <p:spPr bwMode="auto">
          <a:xfrm>
            <a:off x="1042988" y="3716338"/>
            <a:ext cx="6888162" cy="457200"/>
          </a:xfrm>
          <a:prstGeom prst="rect">
            <a:avLst/>
          </a:prstGeom>
          <a:noFill/>
          <a:ln w="9525">
            <a:noFill/>
            <a:miter lim="800000"/>
            <a:headEnd/>
            <a:tailEnd/>
          </a:ln>
          <a:effectLst/>
        </p:spPr>
        <p:txBody>
          <a:bodyPr wrap="none" anchor="ctr">
            <a:spAutoFit/>
          </a:bodyPr>
          <a:lstStyle/>
          <a:p>
            <a:r>
              <a:rPr lang="en-US" b="1"/>
              <a:t>Model Keynes untuk menetapkan pendapatan</a:t>
            </a:r>
            <a:r>
              <a:rPr lang="en-US"/>
              <a:t> </a:t>
            </a:r>
          </a:p>
        </p:txBody>
      </p:sp>
      <p:graphicFrame>
        <p:nvGraphicFramePr>
          <p:cNvPr id="5139" name="Object 19"/>
          <p:cNvGraphicFramePr>
            <a:graphicFrameLocks noChangeAspect="1"/>
          </p:cNvGraphicFramePr>
          <p:nvPr>
            <p:ph sz="quarter" idx="3"/>
          </p:nvPr>
        </p:nvGraphicFramePr>
        <p:xfrm>
          <a:off x="3132138" y="4941888"/>
          <a:ext cx="2303462" cy="493712"/>
        </p:xfrm>
        <a:graphic>
          <a:graphicData uri="http://schemas.openxmlformats.org/presentationml/2006/ole">
            <p:oleObj spid="_x0000_s5139" name="Equation" r:id="rId6" imgW="1066680" imgH="228600" progId="Equation.3">
              <p:embed/>
            </p:oleObj>
          </a:graphicData>
        </a:graphic>
      </p:graphicFrame>
      <p:sp>
        <p:nvSpPr>
          <p:cNvPr id="5142" name="Rectangle 22"/>
          <p:cNvSpPr>
            <a:spLocks noChangeArrowheads="1"/>
          </p:cNvSpPr>
          <p:nvPr/>
        </p:nvSpPr>
        <p:spPr bwMode="auto">
          <a:xfrm>
            <a:off x="539750" y="5529263"/>
            <a:ext cx="7561263" cy="1190625"/>
          </a:xfrm>
          <a:prstGeom prst="rect">
            <a:avLst/>
          </a:prstGeom>
          <a:noFill/>
          <a:ln w="9525">
            <a:noFill/>
            <a:miter lim="800000"/>
            <a:headEnd/>
            <a:tailEnd/>
          </a:ln>
          <a:effectLst/>
        </p:spPr>
        <p:txBody>
          <a:bodyPr anchor="ctr">
            <a:spAutoFit/>
          </a:bodyPr>
          <a:lstStyle/>
          <a:p>
            <a:pPr algn="ctr">
              <a:tabLst>
                <a:tab pos="457200" algn="l"/>
              </a:tabLst>
            </a:pPr>
            <a:r>
              <a:rPr lang="en-US" sz="1800"/>
              <a:t>C = Belanja konsumsi      Y =  Pendapatan</a:t>
            </a:r>
          </a:p>
          <a:p>
            <a:pPr>
              <a:tabLst>
                <a:tab pos="457200" algn="l"/>
              </a:tabLst>
            </a:pPr>
            <a:r>
              <a:rPr lang="sv-SE" sz="1800"/>
              <a:t>                         I  = Investasi (diasumsikan bersifat eksogen)</a:t>
            </a:r>
            <a:r>
              <a:rPr lang="en-US" sz="1800"/>
              <a:t>  </a:t>
            </a:r>
          </a:p>
          <a:p>
            <a:pPr>
              <a:tabLst>
                <a:tab pos="457200" algn="l"/>
              </a:tabLst>
            </a:pPr>
            <a:r>
              <a:rPr lang="en-US" sz="1800"/>
              <a:t>                        </a:t>
            </a:r>
            <a:r>
              <a:rPr lang="de-DE" sz="1800"/>
              <a:t>S  = Tabungan</a:t>
            </a:r>
            <a:endParaRPr lang="en-US" sz="1800"/>
          </a:p>
          <a:p>
            <a:pPr>
              <a:tabLst>
                <a:tab pos="457200" algn="l"/>
              </a:tabLst>
            </a:pPr>
            <a:r>
              <a:rPr lang="en-US" sz="1800"/>
              <a:t>                         </a:t>
            </a:r>
            <a:r>
              <a:rPr lang="de-DE" sz="1800"/>
              <a:t>t  = waktu</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85728"/>
            <a:ext cx="8229600" cy="5786478"/>
          </a:xfrm>
        </p:spPr>
        <p:txBody>
          <a:bodyPr/>
          <a:lstStyle/>
          <a:p>
            <a:pPr>
              <a:buNone/>
            </a:pPr>
            <a:r>
              <a:rPr lang="en-US" sz="2800" dirty="0" err="1" smtClean="0"/>
              <a:t>Evaluasi</a:t>
            </a:r>
            <a:r>
              <a:rPr lang="en-US" sz="2800" dirty="0" smtClean="0"/>
              <a:t> Model </a:t>
            </a:r>
            <a:r>
              <a:rPr lang="en-US" sz="2800" dirty="0" err="1" smtClean="0"/>
              <a:t>Simulasi</a:t>
            </a:r>
            <a:endParaRPr lang="en-US" sz="2800" dirty="0" smtClean="0"/>
          </a:p>
          <a:p>
            <a:pPr marL="0" indent="0">
              <a:buNone/>
            </a:pPr>
            <a:r>
              <a:rPr lang="en-US" sz="2400" dirty="0" err="1" smtClean="0"/>
              <a:t>Dalam</a:t>
            </a:r>
            <a:r>
              <a:rPr lang="en-US" sz="2400" dirty="0" smtClean="0"/>
              <a:t> </a:t>
            </a:r>
            <a:r>
              <a:rPr lang="en-US" sz="2400" dirty="0" err="1" smtClean="0"/>
              <a:t>persamaan</a:t>
            </a:r>
            <a:r>
              <a:rPr lang="en-US" sz="2400" dirty="0" smtClean="0"/>
              <a:t> </a:t>
            </a:r>
            <a:r>
              <a:rPr lang="en-US" sz="2400" dirty="0" err="1" smtClean="0"/>
              <a:t>tunggal</a:t>
            </a:r>
            <a:r>
              <a:rPr lang="en-US" sz="2400" dirty="0" smtClean="0"/>
              <a:t> </a:t>
            </a:r>
            <a:r>
              <a:rPr lang="en-US" sz="2400" dirty="0" err="1" smtClean="0"/>
              <a:t>untuk</a:t>
            </a:r>
            <a:r>
              <a:rPr lang="en-US" sz="2400" dirty="0" smtClean="0"/>
              <a:t> </a:t>
            </a:r>
            <a:r>
              <a:rPr lang="en-US" sz="2400" dirty="0" err="1" smtClean="0"/>
              <a:t>mengevaluasi</a:t>
            </a:r>
            <a:r>
              <a:rPr lang="en-US" sz="2400" dirty="0" smtClean="0"/>
              <a:t> </a:t>
            </a:r>
            <a:r>
              <a:rPr lang="en-US" sz="2400" dirty="0" err="1" smtClean="0"/>
              <a:t>apakah</a:t>
            </a:r>
            <a:r>
              <a:rPr lang="en-US" sz="2400" dirty="0" smtClean="0"/>
              <a:t> model yang </a:t>
            </a:r>
            <a:r>
              <a:rPr lang="en-US" sz="2400" dirty="0" err="1" smtClean="0"/>
              <a:t>telah</a:t>
            </a:r>
            <a:r>
              <a:rPr lang="en-US" sz="2400" dirty="0" smtClean="0"/>
              <a:t> </a:t>
            </a:r>
            <a:r>
              <a:rPr lang="en-US" sz="2400" dirty="0" err="1" smtClean="0"/>
              <a:t>diduga</a:t>
            </a:r>
            <a:r>
              <a:rPr lang="en-US" sz="2400" dirty="0" smtClean="0"/>
              <a:t> </a:t>
            </a:r>
            <a:r>
              <a:rPr lang="en-US" sz="2400" dirty="0" err="1" smtClean="0"/>
              <a:t>dapat</a:t>
            </a:r>
            <a:r>
              <a:rPr lang="en-US" sz="2400" dirty="0" smtClean="0"/>
              <a:t> </a:t>
            </a:r>
            <a:r>
              <a:rPr lang="en-US" sz="2400" dirty="0" err="1" smtClean="0"/>
              <a:t>digunakan</a:t>
            </a:r>
            <a:r>
              <a:rPr lang="en-US" sz="2400" dirty="0" smtClean="0"/>
              <a:t> </a:t>
            </a:r>
            <a:r>
              <a:rPr lang="en-US" sz="2400" dirty="0" err="1" smtClean="0"/>
              <a:t>untuk</a:t>
            </a:r>
            <a:r>
              <a:rPr lang="en-US" sz="2400" dirty="0" smtClean="0"/>
              <a:t> </a:t>
            </a:r>
            <a:r>
              <a:rPr lang="en-US" sz="2400" dirty="0" err="1" smtClean="0"/>
              <a:t>memprediksi</a:t>
            </a:r>
            <a:r>
              <a:rPr lang="en-US" sz="2400" dirty="0" smtClean="0"/>
              <a:t> </a:t>
            </a:r>
            <a:r>
              <a:rPr lang="en-US" sz="2400" dirty="0" err="1" smtClean="0"/>
              <a:t>dapat</a:t>
            </a:r>
            <a:r>
              <a:rPr lang="en-US" sz="2400" dirty="0" smtClean="0"/>
              <a:t> </a:t>
            </a:r>
            <a:r>
              <a:rPr lang="en-US" sz="2400" dirty="0" err="1" smtClean="0"/>
              <a:t>digunakan</a:t>
            </a:r>
            <a:r>
              <a:rPr lang="en-US" sz="2400" dirty="0" smtClean="0"/>
              <a:t> </a:t>
            </a:r>
            <a:r>
              <a:rPr lang="en-US" sz="2400" dirty="0" err="1" smtClean="0"/>
              <a:t>kreteria</a:t>
            </a:r>
            <a:r>
              <a:rPr lang="en-US" sz="2400" dirty="0" smtClean="0"/>
              <a:t> </a:t>
            </a:r>
            <a:r>
              <a:rPr lang="en-US" sz="2400" dirty="0" err="1" smtClean="0"/>
              <a:t>statistik</a:t>
            </a:r>
            <a:r>
              <a:rPr lang="en-US" sz="2400" dirty="0" smtClean="0"/>
              <a:t> </a:t>
            </a:r>
            <a:r>
              <a:rPr lang="en-US" sz="2400" dirty="0" err="1" smtClean="0"/>
              <a:t>seperti</a:t>
            </a:r>
            <a:r>
              <a:rPr lang="en-US" sz="2400" dirty="0" smtClean="0"/>
              <a:t> </a:t>
            </a:r>
            <a:r>
              <a:rPr lang="en-US" sz="2400" i="1" dirty="0" smtClean="0"/>
              <a:t>R</a:t>
            </a:r>
            <a:r>
              <a:rPr lang="en-US" sz="2400" i="1" baseline="30000" dirty="0" smtClean="0"/>
              <a:t>2</a:t>
            </a:r>
            <a:r>
              <a:rPr lang="en-US" sz="2400" dirty="0" smtClean="0"/>
              <a:t>, </a:t>
            </a:r>
            <a:r>
              <a:rPr lang="en-US" sz="2400" i="1" dirty="0" smtClean="0"/>
              <a:t>F</a:t>
            </a:r>
            <a:r>
              <a:rPr lang="en-US" sz="2400" dirty="0" smtClean="0"/>
              <a:t> test, </a:t>
            </a:r>
            <a:r>
              <a:rPr lang="en-US" sz="2400" i="1" dirty="0" smtClean="0"/>
              <a:t>t</a:t>
            </a:r>
            <a:r>
              <a:rPr lang="en-US" sz="2400" dirty="0" smtClean="0"/>
              <a:t> test </a:t>
            </a:r>
            <a:r>
              <a:rPr lang="en-US" sz="2400" dirty="0" err="1" smtClean="0"/>
              <a:t>dan</a:t>
            </a:r>
            <a:r>
              <a:rPr lang="en-US" sz="2400" dirty="0" smtClean="0"/>
              <a:t> lain </a:t>
            </a:r>
            <a:r>
              <a:rPr lang="en-US" sz="2400" dirty="0" err="1" smtClean="0"/>
              <a:t>sebagainya</a:t>
            </a:r>
            <a:r>
              <a:rPr lang="en-US" sz="2400" dirty="0" smtClean="0"/>
              <a:t>.  </a:t>
            </a:r>
            <a:r>
              <a:rPr lang="en-US" sz="2400" dirty="0" err="1" smtClean="0"/>
              <a:t>Namun</a:t>
            </a:r>
            <a:r>
              <a:rPr lang="en-US" sz="2400" dirty="0" smtClean="0"/>
              <a:t> </a:t>
            </a:r>
            <a:r>
              <a:rPr lang="en-US" sz="2400" dirty="0" err="1" smtClean="0"/>
              <a:t>dalam</a:t>
            </a:r>
            <a:r>
              <a:rPr lang="en-US" sz="2400" dirty="0" smtClean="0"/>
              <a:t> </a:t>
            </a:r>
            <a:r>
              <a:rPr lang="en-US" sz="2400" dirty="0" err="1" smtClean="0"/>
              <a:t>persamaan</a:t>
            </a:r>
            <a:r>
              <a:rPr lang="en-US" sz="2400" dirty="0" smtClean="0"/>
              <a:t> </a:t>
            </a:r>
            <a:r>
              <a:rPr lang="en-US" sz="2400" dirty="0" err="1" smtClean="0"/>
              <a:t>simultan</a:t>
            </a:r>
            <a:r>
              <a:rPr lang="en-US" sz="2400" dirty="0" smtClean="0"/>
              <a:t> </a:t>
            </a:r>
            <a:r>
              <a:rPr lang="en-US" sz="2400" dirty="0" err="1" smtClean="0"/>
              <a:t>kriteria</a:t>
            </a:r>
            <a:r>
              <a:rPr lang="en-US" sz="2400" dirty="0" smtClean="0"/>
              <a:t> </a:t>
            </a:r>
            <a:r>
              <a:rPr lang="en-US" sz="2400" dirty="0" err="1" smtClean="0"/>
              <a:t>statistik</a:t>
            </a:r>
            <a:r>
              <a:rPr lang="en-US" sz="2400" dirty="0" smtClean="0"/>
              <a:t> </a:t>
            </a:r>
            <a:r>
              <a:rPr lang="en-US" sz="2400" dirty="0" err="1" smtClean="0"/>
              <a:t>di</a:t>
            </a:r>
            <a:r>
              <a:rPr lang="en-US" sz="2400" dirty="0" smtClean="0"/>
              <a:t> </a:t>
            </a:r>
            <a:r>
              <a:rPr lang="en-US" sz="2400" dirty="0" err="1" smtClean="0"/>
              <a:t>atas</a:t>
            </a:r>
            <a:r>
              <a:rPr lang="en-US" sz="2400" dirty="0" smtClean="0"/>
              <a:t> </a:t>
            </a:r>
            <a:r>
              <a:rPr lang="en-US" sz="2400" dirty="0" err="1" smtClean="0"/>
              <a:t>belum</a:t>
            </a:r>
            <a:r>
              <a:rPr lang="en-US" sz="2400" dirty="0" smtClean="0"/>
              <a:t> </a:t>
            </a:r>
            <a:r>
              <a:rPr lang="en-US" sz="2400" dirty="0" err="1" smtClean="0"/>
              <a:t>mencukupi</a:t>
            </a:r>
            <a:r>
              <a:rPr lang="en-US" sz="2400" dirty="0" smtClean="0"/>
              <a:t>. </a:t>
            </a:r>
            <a:r>
              <a:rPr lang="en-US" sz="2400" dirty="0" err="1" smtClean="0"/>
              <a:t>Oleh</a:t>
            </a:r>
            <a:r>
              <a:rPr lang="en-US" sz="2400" dirty="0" smtClean="0"/>
              <a:t> </a:t>
            </a:r>
            <a:r>
              <a:rPr lang="en-US" sz="2400" dirty="0" err="1" smtClean="0"/>
              <a:t>karena</a:t>
            </a:r>
            <a:r>
              <a:rPr lang="en-US" sz="2400" dirty="0" smtClean="0"/>
              <a:t> </a:t>
            </a:r>
            <a:r>
              <a:rPr lang="en-US" sz="2400" dirty="0" err="1" smtClean="0"/>
              <a:t>itu</a:t>
            </a:r>
            <a:r>
              <a:rPr lang="en-US" sz="2400" dirty="0" smtClean="0"/>
              <a:t> </a:t>
            </a:r>
            <a:r>
              <a:rPr lang="en-US" sz="2400" dirty="0" err="1" smtClean="0"/>
              <a:t>dalam</a:t>
            </a:r>
            <a:r>
              <a:rPr lang="en-US" sz="2400" dirty="0" smtClean="0"/>
              <a:t> </a:t>
            </a:r>
            <a:r>
              <a:rPr lang="en-US" sz="2400" dirty="0" err="1" smtClean="0"/>
              <a:t>persamaan</a:t>
            </a:r>
            <a:r>
              <a:rPr lang="en-US" sz="2400" dirty="0" smtClean="0"/>
              <a:t> </a:t>
            </a:r>
            <a:r>
              <a:rPr lang="en-US" sz="2400" dirty="0" err="1" smtClean="0"/>
              <a:t>simultan</a:t>
            </a:r>
            <a:r>
              <a:rPr lang="en-US" sz="2400" dirty="0" smtClean="0"/>
              <a:t> </a:t>
            </a:r>
            <a:r>
              <a:rPr lang="en-US" sz="2400" dirty="0" err="1" smtClean="0"/>
              <a:t>terdapat</a:t>
            </a:r>
            <a:r>
              <a:rPr lang="en-US" sz="2400" dirty="0" smtClean="0"/>
              <a:t> </a:t>
            </a:r>
            <a:r>
              <a:rPr lang="en-US" sz="2400" dirty="0" err="1" smtClean="0"/>
              <a:t>beberapa</a:t>
            </a:r>
            <a:r>
              <a:rPr lang="en-US" sz="2400" dirty="0" smtClean="0"/>
              <a:t> </a:t>
            </a:r>
            <a:r>
              <a:rPr lang="en-US" sz="2400" dirty="0" err="1" smtClean="0"/>
              <a:t>kriteria</a:t>
            </a:r>
            <a:r>
              <a:rPr lang="en-US" sz="2400" dirty="0" smtClean="0"/>
              <a:t> yang </a:t>
            </a:r>
            <a:r>
              <a:rPr lang="en-US" sz="2400" dirty="0" err="1" smtClean="0"/>
              <a:t>dapat</a:t>
            </a:r>
            <a:r>
              <a:rPr lang="en-US" sz="2400" dirty="0" smtClean="0"/>
              <a:t> </a:t>
            </a:r>
            <a:r>
              <a:rPr lang="en-US" sz="2400" dirty="0" err="1" smtClean="0"/>
              <a:t>digunakan</a:t>
            </a:r>
            <a:r>
              <a:rPr lang="en-US" sz="2400" dirty="0" smtClean="0"/>
              <a:t> </a:t>
            </a:r>
            <a:r>
              <a:rPr lang="en-US" sz="2400" dirty="0" err="1" smtClean="0"/>
              <a:t>untuk</a:t>
            </a:r>
            <a:r>
              <a:rPr lang="en-US" sz="2400" dirty="0" smtClean="0"/>
              <a:t> </a:t>
            </a:r>
            <a:r>
              <a:rPr lang="en-US" sz="2400" dirty="0" err="1" smtClean="0"/>
              <a:t>mengevaluasi</a:t>
            </a:r>
            <a:r>
              <a:rPr lang="en-US" sz="2400" dirty="0" smtClean="0"/>
              <a:t> model </a:t>
            </a:r>
            <a:r>
              <a:rPr lang="en-US" sz="2400" dirty="0" err="1" smtClean="0"/>
              <a:t>simultan</a:t>
            </a:r>
            <a:r>
              <a:rPr lang="en-US" sz="2400" dirty="0" smtClean="0"/>
              <a:t> </a:t>
            </a:r>
            <a:r>
              <a:rPr lang="en-US" sz="2400" dirty="0" err="1" smtClean="0"/>
              <a:t>dalam</a:t>
            </a:r>
            <a:r>
              <a:rPr lang="en-US" sz="2400" dirty="0" smtClean="0"/>
              <a:t> </a:t>
            </a:r>
            <a:r>
              <a:rPr lang="en-US" sz="2400" dirty="0" err="1" smtClean="0"/>
              <a:t>simulaisi</a:t>
            </a:r>
            <a:r>
              <a:rPr lang="en-US" sz="2400" dirty="0" smtClean="0"/>
              <a:t> . </a:t>
            </a:r>
            <a:r>
              <a:rPr lang="en-US" sz="2400" dirty="0" err="1" smtClean="0"/>
              <a:t>Ukuran</a:t>
            </a:r>
            <a:r>
              <a:rPr lang="en-US" sz="2400" dirty="0" smtClean="0"/>
              <a:t> yang </a:t>
            </a:r>
            <a:r>
              <a:rPr lang="en-US" sz="2400" dirty="0" err="1" smtClean="0"/>
              <a:t>sering</a:t>
            </a:r>
            <a:r>
              <a:rPr lang="en-US" sz="2400" dirty="0" smtClean="0"/>
              <a:t> </a:t>
            </a:r>
            <a:r>
              <a:rPr lang="en-US" sz="2400" dirty="0" err="1" smtClean="0"/>
              <a:t>digunakan</a:t>
            </a:r>
            <a:r>
              <a:rPr lang="en-US" sz="2400" dirty="0" smtClean="0"/>
              <a:t> </a:t>
            </a:r>
            <a:r>
              <a:rPr lang="en-US" sz="2400" dirty="0" err="1" smtClean="0"/>
              <a:t>adalah</a:t>
            </a:r>
            <a:r>
              <a:rPr lang="en-US" sz="2400" dirty="0" smtClean="0"/>
              <a:t> </a:t>
            </a:r>
            <a:r>
              <a:rPr lang="en-US" sz="2400" i="1" dirty="0" err="1" smtClean="0"/>
              <a:t>rms</a:t>
            </a:r>
            <a:r>
              <a:rPr lang="en-US" sz="2400" i="1" dirty="0" smtClean="0"/>
              <a:t>(root-m </a:t>
            </a:r>
            <a:r>
              <a:rPr lang="en-US" sz="2400" i="1" dirty="0" err="1" smtClean="0"/>
              <a:t>ean</a:t>
            </a:r>
            <a:r>
              <a:rPr lang="en-US" sz="2400" i="1" dirty="0" smtClean="0"/>
              <a:t>-square) simulation error , </a:t>
            </a:r>
            <a:r>
              <a:rPr lang="en-US" sz="2400" dirty="0" err="1" smtClean="0"/>
              <a:t>yaitu</a:t>
            </a:r>
            <a:r>
              <a:rPr lang="en-US" sz="2400" dirty="0" smtClean="0"/>
              <a:t>:</a:t>
            </a:r>
          </a:p>
          <a:p>
            <a:pPr marL="0" indent="0">
              <a:buNone/>
            </a:pPr>
            <a:endParaRPr lang="en-US" sz="2400" dirty="0" smtClean="0"/>
          </a:p>
          <a:p>
            <a:pPr marL="0" indent="0">
              <a:buNone/>
            </a:pPr>
            <a:endParaRPr lang="en-US" sz="2400" dirty="0" smtClean="0"/>
          </a:p>
          <a:p>
            <a:pPr marL="0" indent="0">
              <a:buNone/>
            </a:pPr>
            <a:endParaRPr lang="en-US" sz="2400" dirty="0" smtClean="0"/>
          </a:p>
          <a:p>
            <a:pPr marL="0" indent="0">
              <a:buNone/>
            </a:pPr>
            <a:endParaRPr lang="en-US" sz="2400" dirty="0"/>
          </a:p>
        </p:txBody>
      </p:sp>
      <p:graphicFrame>
        <p:nvGraphicFramePr>
          <p:cNvPr id="4" name="Object 3"/>
          <p:cNvGraphicFramePr>
            <a:graphicFrameLocks noChangeAspect="1"/>
          </p:cNvGraphicFramePr>
          <p:nvPr/>
        </p:nvGraphicFramePr>
        <p:xfrm>
          <a:off x="928662" y="4297385"/>
          <a:ext cx="5548312" cy="2346325"/>
        </p:xfrm>
        <a:graphic>
          <a:graphicData uri="http://schemas.openxmlformats.org/presentationml/2006/ole">
            <p:oleObj spid="_x0000_s128002" name="Equation" r:id="rId3" imgW="2882880" imgH="1218960" progId="Equation.3">
              <p:embed/>
            </p:oleObj>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lstStyle/>
          <a:p>
            <a:pPr marL="0" indent="0">
              <a:buNone/>
            </a:pPr>
            <a:r>
              <a:rPr lang="en-US" sz="2400" dirty="0" err="1" smtClean="0"/>
              <a:t>Ukuran</a:t>
            </a:r>
            <a:r>
              <a:rPr lang="en-US" sz="2400" dirty="0" smtClean="0"/>
              <a:t> lain yang </a:t>
            </a:r>
            <a:r>
              <a:rPr lang="en-US" sz="2400" dirty="0" err="1" smtClean="0"/>
              <a:t>juga</a:t>
            </a:r>
            <a:r>
              <a:rPr lang="en-US" sz="2400" dirty="0" smtClean="0"/>
              <a:t> </a:t>
            </a:r>
            <a:r>
              <a:rPr lang="en-US" sz="2400" dirty="0" err="1" smtClean="0"/>
              <a:t>dapat</a:t>
            </a:r>
            <a:r>
              <a:rPr lang="en-US" sz="2400" dirty="0" smtClean="0"/>
              <a:t> </a:t>
            </a:r>
            <a:r>
              <a:rPr lang="en-US" sz="2400" dirty="0" err="1" smtClean="0"/>
              <a:t>digunakan</a:t>
            </a:r>
            <a:r>
              <a:rPr lang="en-US" sz="2400" dirty="0" smtClean="0"/>
              <a:t> </a:t>
            </a:r>
            <a:r>
              <a:rPr lang="en-US" sz="2400" dirty="0" err="1" smtClean="0"/>
              <a:t>adalah</a:t>
            </a:r>
            <a:r>
              <a:rPr lang="en-US" sz="2400" dirty="0" smtClean="0"/>
              <a:t> </a:t>
            </a:r>
            <a:r>
              <a:rPr lang="en-US" sz="2400" i="1" dirty="0" err="1" smtClean="0"/>
              <a:t>rms</a:t>
            </a:r>
            <a:r>
              <a:rPr lang="en-US" sz="2400" i="1" dirty="0" smtClean="0"/>
              <a:t> percent error, </a:t>
            </a:r>
            <a:r>
              <a:rPr lang="en-US" sz="2400" dirty="0" smtClean="0"/>
              <a:t>yang </a:t>
            </a:r>
            <a:r>
              <a:rPr lang="en-US" sz="2400" dirty="0" err="1" smtClean="0"/>
              <a:t>didefinisikan</a:t>
            </a:r>
            <a:r>
              <a:rPr lang="en-US" sz="2400" dirty="0" smtClean="0"/>
              <a:t> </a:t>
            </a:r>
            <a:r>
              <a:rPr lang="en-US" sz="2400" dirty="0" err="1" smtClean="0"/>
              <a:t>sebagai</a:t>
            </a:r>
            <a:r>
              <a:rPr lang="en-US" sz="2400" dirty="0" smtClean="0"/>
              <a:t> </a:t>
            </a:r>
            <a:r>
              <a:rPr lang="en-US" sz="2400" dirty="0" err="1" smtClean="0"/>
              <a:t>berikut</a:t>
            </a:r>
            <a:r>
              <a:rPr lang="en-US" sz="2400" dirty="0" smtClean="0"/>
              <a:t>:</a:t>
            </a:r>
          </a:p>
          <a:p>
            <a:pPr marL="0" indent="0">
              <a:buNone/>
            </a:pPr>
            <a:endParaRPr lang="en-US" sz="2400" dirty="0" smtClean="0"/>
          </a:p>
          <a:p>
            <a:pPr marL="0" indent="0">
              <a:buNone/>
            </a:pPr>
            <a:endParaRPr lang="en-US" sz="2400" dirty="0" smtClean="0"/>
          </a:p>
          <a:p>
            <a:pPr marL="0" indent="0">
              <a:buNone/>
            </a:pPr>
            <a:endParaRPr lang="en-US" sz="2400" dirty="0" smtClean="0"/>
          </a:p>
          <a:p>
            <a:pPr marL="0" indent="0">
              <a:buNone/>
            </a:pPr>
            <a:r>
              <a:rPr lang="en-US" sz="2400" dirty="0" err="1" smtClean="0"/>
              <a:t>Ukuran</a:t>
            </a:r>
            <a:r>
              <a:rPr lang="en-US" sz="2400" dirty="0" smtClean="0"/>
              <a:t> </a:t>
            </a:r>
            <a:r>
              <a:rPr lang="en-US" sz="2400" dirty="0" err="1" smtClean="0"/>
              <a:t>lainnya</a:t>
            </a:r>
            <a:r>
              <a:rPr lang="en-US" sz="2400" dirty="0" smtClean="0"/>
              <a:t> </a:t>
            </a:r>
            <a:r>
              <a:rPr lang="en-US" sz="2400" dirty="0" err="1" smtClean="0"/>
              <a:t>adalah</a:t>
            </a:r>
            <a:r>
              <a:rPr lang="en-US" sz="2400" dirty="0" smtClean="0"/>
              <a:t> </a:t>
            </a:r>
            <a:r>
              <a:rPr lang="en-US" sz="2400" i="1" dirty="0" smtClean="0"/>
              <a:t>mean simulation error</a:t>
            </a:r>
          </a:p>
          <a:p>
            <a:pPr marL="0" indent="0">
              <a:buNone/>
            </a:pPr>
            <a:endParaRPr lang="en-US" sz="2400" i="1" dirty="0" smtClean="0"/>
          </a:p>
          <a:p>
            <a:pPr marL="0" indent="0">
              <a:buNone/>
            </a:pPr>
            <a:endParaRPr lang="en-US" sz="2400" i="1" dirty="0" smtClean="0"/>
          </a:p>
          <a:p>
            <a:pPr marL="0" indent="0">
              <a:buNone/>
            </a:pPr>
            <a:endParaRPr lang="en-US" sz="2400" i="1" dirty="0" smtClean="0"/>
          </a:p>
          <a:p>
            <a:pPr marL="0" indent="0">
              <a:buNone/>
            </a:pPr>
            <a:r>
              <a:rPr lang="en-US" sz="2400" dirty="0" err="1" smtClean="0"/>
              <a:t>dan</a:t>
            </a:r>
            <a:r>
              <a:rPr lang="en-US" sz="2400" dirty="0" smtClean="0"/>
              <a:t> </a:t>
            </a:r>
            <a:r>
              <a:rPr lang="en-US" sz="2400" i="1" dirty="0" smtClean="0"/>
              <a:t>mean percent error :</a:t>
            </a:r>
          </a:p>
          <a:p>
            <a:pPr marL="0" indent="0">
              <a:buNone/>
            </a:pPr>
            <a:endParaRPr lang="en-US" sz="2400" i="1" dirty="0"/>
          </a:p>
        </p:txBody>
      </p:sp>
      <p:graphicFrame>
        <p:nvGraphicFramePr>
          <p:cNvPr id="129026" name="Object 2"/>
          <p:cNvGraphicFramePr>
            <a:graphicFrameLocks noChangeAspect="1"/>
          </p:cNvGraphicFramePr>
          <p:nvPr/>
        </p:nvGraphicFramePr>
        <p:xfrm>
          <a:off x="1100138" y="1143000"/>
          <a:ext cx="5205412" cy="1076325"/>
        </p:xfrm>
        <a:graphic>
          <a:graphicData uri="http://schemas.openxmlformats.org/presentationml/2006/ole">
            <p:oleObj spid="_x0000_s129026" name="Equation" r:id="rId3" imgW="2705040" imgH="558720" progId="Equation.3">
              <p:embed/>
            </p:oleObj>
          </a:graphicData>
        </a:graphic>
      </p:graphicFrame>
      <p:graphicFrame>
        <p:nvGraphicFramePr>
          <p:cNvPr id="129027" name="Object 3"/>
          <p:cNvGraphicFramePr>
            <a:graphicFrameLocks noChangeAspect="1"/>
          </p:cNvGraphicFramePr>
          <p:nvPr/>
        </p:nvGraphicFramePr>
        <p:xfrm>
          <a:off x="1230313" y="3194050"/>
          <a:ext cx="5376862" cy="831850"/>
        </p:xfrm>
        <a:graphic>
          <a:graphicData uri="http://schemas.openxmlformats.org/presentationml/2006/ole">
            <p:oleObj spid="_x0000_s129027" name="Equation" r:id="rId4" imgW="2793960" imgH="431640" progId="Equation.3">
              <p:embed/>
            </p:oleObj>
          </a:graphicData>
        </a:graphic>
      </p:graphicFrame>
      <p:graphicFrame>
        <p:nvGraphicFramePr>
          <p:cNvPr id="129029" name="Object 5"/>
          <p:cNvGraphicFramePr>
            <a:graphicFrameLocks noChangeAspect="1"/>
          </p:cNvGraphicFramePr>
          <p:nvPr/>
        </p:nvGraphicFramePr>
        <p:xfrm>
          <a:off x="1389063" y="4854575"/>
          <a:ext cx="5057775" cy="930275"/>
        </p:xfrm>
        <a:graphic>
          <a:graphicData uri="http://schemas.openxmlformats.org/presentationml/2006/ole">
            <p:oleObj spid="_x0000_s129029" name="Equation" r:id="rId5" imgW="2628720" imgH="482400" progId="Equation.3">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4525963"/>
          </a:xfrm>
        </p:spPr>
        <p:txBody>
          <a:bodyPr/>
          <a:lstStyle/>
          <a:p>
            <a:pPr marL="0" indent="0">
              <a:buNone/>
            </a:pPr>
            <a:r>
              <a:rPr lang="en-US" sz="2400" dirty="0" err="1" smtClean="0"/>
              <a:t>Ukuran</a:t>
            </a:r>
            <a:r>
              <a:rPr lang="en-US" sz="2400" dirty="0" smtClean="0"/>
              <a:t> </a:t>
            </a:r>
            <a:r>
              <a:rPr lang="en-US" sz="2400" dirty="0" err="1" smtClean="0"/>
              <a:t>statistik</a:t>
            </a:r>
            <a:r>
              <a:rPr lang="en-US" sz="2400" dirty="0" smtClean="0"/>
              <a:t> </a:t>
            </a:r>
            <a:r>
              <a:rPr lang="en-US" sz="2400" dirty="0" err="1" smtClean="0"/>
              <a:t>simulasi</a:t>
            </a:r>
            <a:r>
              <a:rPr lang="en-US" sz="2400" dirty="0" smtClean="0"/>
              <a:t> yang </a:t>
            </a:r>
            <a:r>
              <a:rPr lang="en-US" sz="2400" dirty="0" err="1" smtClean="0"/>
              <a:t>sangat</a:t>
            </a:r>
            <a:r>
              <a:rPr lang="en-US" sz="2400" dirty="0" smtClean="0"/>
              <a:t> </a:t>
            </a:r>
            <a:r>
              <a:rPr lang="en-US" sz="2400" dirty="0" err="1" smtClean="0"/>
              <a:t>berguna</a:t>
            </a:r>
            <a:r>
              <a:rPr lang="en-US" sz="2400" dirty="0" smtClean="0"/>
              <a:t> </a:t>
            </a:r>
            <a:r>
              <a:rPr lang="en-US" sz="2400" dirty="0" err="1" smtClean="0"/>
              <a:t>dan</a:t>
            </a:r>
            <a:r>
              <a:rPr lang="en-US" sz="2400" dirty="0" smtClean="0"/>
              <a:t> </a:t>
            </a:r>
            <a:r>
              <a:rPr lang="en-US" sz="2400" dirty="0" err="1" smtClean="0"/>
              <a:t>berhubungan</a:t>
            </a:r>
            <a:r>
              <a:rPr lang="en-US" sz="2400" dirty="0" smtClean="0"/>
              <a:t> </a:t>
            </a:r>
            <a:r>
              <a:rPr lang="en-US" sz="2400" dirty="0" err="1" smtClean="0"/>
              <a:t>dengan</a:t>
            </a:r>
            <a:r>
              <a:rPr lang="en-US" sz="2400" dirty="0" smtClean="0"/>
              <a:t> </a:t>
            </a:r>
            <a:r>
              <a:rPr lang="en-US" sz="2400" i="1" dirty="0" err="1" smtClean="0"/>
              <a:t>rms</a:t>
            </a:r>
            <a:r>
              <a:rPr lang="en-US" sz="2400" i="1" dirty="0" smtClean="0"/>
              <a:t> </a:t>
            </a:r>
            <a:r>
              <a:rPr lang="en-US" sz="2400" i="1" dirty="0" err="1" smtClean="0"/>
              <a:t>sumilation</a:t>
            </a:r>
            <a:r>
              <a:rPr lang="en-US" sz="2400" i="1" dirty="0" smtClean="0"/>
              <a:t> error </a:t>
            </a:r>
            <a:r>
              <a:rPr lang="en-US" sz="2400" dirty="0" err="1" smtClean="0"/>
              <a:t>serta</a:t>
            </a:r>
            <a:r>
              <a:rPr lang="en-US" sz="2400" dirty="0" smtClean="0"/>
              <a:t> yang </a:t>
            </a:r>
            <a:r>
              <a:rPr lang="en-US" sz="2400" dirty="0" err="1" smtClean="0"/>
              <a:t>diaplikasikan</a:t>
            </a:r>
            <a:r>
              <a:rPr lang="en-US" sz="2400" dirty="0" smtClean="0"/>
              <a:t> </a:t>
            </a:r>
            <a:r>
              <a:rPr lang="en-US" sz="2400" dirty="0" err="1" smtClean="0"/>
              <a:t>dalam</a:t>
            </a:r>
            <a:r>
              <a:rPr lang="en-US" sz="2400" dirty="0" smtClean="0"/>
              <a:t> </a:t>
            </a:r>
            <a:r>
              <a:rPr lang="en-US" sz="2400" dirty="0" err="1" smtClean="0"/>
              <a:t>evaluasi</a:t>
            </a:r>
            <a:r>
              <a:rPr lang="en-US" sz="2400" dirty="0" smtClean="0"/>
              <a:t> </a:t>
            </a:r>
            <a:r>
              <a:rPr lang="en-US" sz="2400" i="1" dirty="0" smtClean="0"/>
              <a:t>historical simulation </a:t>
            </a:r>
            <a:r>
              <a:rPr lang="en-US" sz="2400" dirty="0" err="1" smtClean="0"/>
              <a:t>adalah</a:t>
            </a:r>
            <a:r>
              <a:rPr lang="en-US" sz="2400" dirty="0" smtClean="0"/>
              <a:t> </a:t>
            </a:r>
            <a:r>
              <a:rPr lang="en-US" sz="2400" i="1" dirty="0" err="1" smtClean="0"/>
              <a:t>Theil’s</a:t>
            </a:r>
            <a:r>
              <a:rPr lang="en-US" sz="2400" i="1" dirty="0" smtClean="0"/>
              <a:t> inequality coefficient, y</a:t>
            </a:r>
            <a:r>
              <a:rPr lang="en-US" sz="2400" dirty="0" smtClean="0"/>
              <a:t>ang </a:t>
            </a:r>
            <a:r>
              <a:rPr lang="en-US" sz="2400" dirty="0" err="1" smtClean="0"/>
              <a:t>dirumuskan</a:t>
            </a:r>
            <a:r>
              <a:rPr lang="en-US" sz="2400" dirty="0" smtClean="0"/>
              <a:t> </a:t>
            </a:r>
            <a:r>
              <a:rPr lang="en-US" sz="2400" dirty="0" err="1" smtClean="0"/>
              <a:t>sbb</a:t>
            </a:r>
            <a:r>
              <a:rPr lang="en-US" sz="2400" dirty="0" smtClean="0"/>
              <a:t>:</a:t>
            </a:r>
          </a:p>
          <a:p>
            <a:pPr marL="0" indent="0">
              <a:buNone/>
            </a:pPr>
            <a:endParaRPr lang="en-US" sz="2400" dirty="0"/>
          </a:p>
        </p:txBody>
      </p:sp>
      <p:graphicFrame>
        <p:nvGraphicFramePr>
          <p:cNvPr id="4" name="Object 3"/>
          <p:cNvGraphicFramePr>
            <a:graphicFrameLocks noChangeAspect="1"/>
          </p:cNvGraphicFramePr>
          <p:nvPr/>
        </p:nvGraphicFramePr>
        <p:xfrm>
          <a:off x="642910" y="2022495"/>
          <a:ext cx="7021513" cy="4192587"/>
        </p:xfrm>
        <a:graphic>
          <a:graphicData uri="http://schemas.openxmlformats.org/presentationml/2006/ole">
            <p:oleObj spid="_x0000_s130050" name="Equation" r:id="rId3" imgW="3530520" imgH="2108160" progId="Equation.3">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ChangeArrowheads="1"/>
          </p:cNvSpPr>
          <p:nvPr/>
        </p:nvSpPr>
        <p:spPr bwMode="auto">
          <a:xfrm>
            <a:off x="1116013" y="223838"/>
            <a:ext cx="3587750" cy="731837"/>
          </a:xfrm>
          <a:prstGeom prst="rect">
            <a:avLst/>
          </a:prstGeom>
          <a:noFill/>
          <a:ln w="9525">
            <a:noFill/>
            <a:miter lim="800000"/>
            <a:headEnd/>
            <a:tailEnd/>
          </a:ln>
          <a:effectLst/>
        </p:spPr>
        <p:txBody>
          <a:bodyPr wrap="none" anchor="ctr">
            <a:spAutoFit/>
          </a:bodyPr>
          <a:lstStyle/>
          <a:p>
            <a:pPr algn="just"/>
            <a:r>
              <a:rPr lang="en-US" b="1"/>
              <a:t>Model Upah Harga.</a:t>
            </a:r>
            <a:r>
              <a:rPr lang="en-US" sz="1800" b="1"/>
              <a:t> </a:t>
            </a:r>
          </a:p>
          <a:p>
            <a:pPr algn="just"/>
            <a:r>
              <a:rPr lang="en-US" sz="1800" b="1"/>
              <a:t>(</a:t>
            </a:r>
            <a:r>
              <a:rPr lang="en-US" sz="1800"/>
              <a:t>Berdasarkan model jenis Philips)</a:t>
            </a:r>
          </a:p>
        </p:txBody>
      </p:sp>
      <p:sp>
        <p:nvSpPr>
          <p:cNvPr id="11270" name="Rectangle 6"/>
          <p:cNvSpPr>
            <a:spLocks noChangeArrowheads="1"/>
          </p:cNvSpPr>
          <p:nvPr/>
        </p:nvSpPr>
        <p:spPr bwMode="auto">
          <a:xfrm>
            <a:off x="0" y="3186113"/>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11269" name="Object 5"/>
          <p:cNvGraphicFramePr>
            <a:graphicFrameLocks noChangeAspect="1"/>
          </p:cNvGraphicFramePr>
          <p:nvPr/>
        </p:nvGraphicFramePr>
        <p:xfrm>
          <a:off x="1619250" y="1292225"/>
          <a:ext cx="5473700" cy="1268413"/>
        </p:xfrm>
        <a:graphic>
          <a:graphicData uri="http://schemas.openxmlformats.org/presentationml/2006/ole">
            <p:oleObj spid="_x0000_s11269" name="Equation" r:id="rId4" imgW="2095500" imgH="482600" progId="Equation.3">
              <p:embed/>
            </p:oleObj>
          </a:graphicData>
        </a:graphic>
      </p:graphicFrame>
      <p:sp>
        <p:nvSpPr>
          <p:cNvPr id="11271" name="Rectangle 7"/>
          <p:cNvSpPr>
            <a:spLocks noChangeArrowheads="1"/>
          </p:cNvSpPr>
          <p:nvPr/>
        </p:nvSpPr>
        <p:spPr bwMode="auto">
          <a:xfrm>
            <a:off x="1116013" y="2652713"/>
            <a:ext cx="7221537" cy="2647950"/>
          </a:xfrm>
          <a:prstGeom prst="rect">
            <a:avLst/>
          </a:prstGeom>
          <a:noFill/>
          <a:ln w="9525">
            <a:noFill/>
            <a:miter lim="800000"/>
            <a:headEnd/>
            <a:tailEnd/>
          </a:ln>
          <a:effectLst/>
        </p:spPr>
        <p:txBody>
          <a:bodyPr wrap="none" anchor="ctr">
            <a:spAutoFit/>
          </a:bodyPr>
          <a:lstStyle/>
          <a:p>
            <a:r>
              <a:rPr lang="en-US"/>
              <a:t>Dimana:</a:t>
            </a:r>
          </a:p>
          <a:p>
            <a:r>
              <a:rPr lang="sv-SE"/>
              <a:t>W	: tingkat perubahan upah</a:t>
            </a:r>
            <a:endParaRPr lang="en-US"/>
          </a:p>
          <a:p>
            <a:r>
              <a:rPr lang="sv-SE"/>
              <a:t>U	: tingkat pengangguran</a:t>
            </a:r>
            <a:endParaRPr lang="en-US"/>
          </a:p>
          <a:p>
            <a:r>
              <a:rPr lang="en-US"/>
              <a:t>P	: tingkat perubahan harga</a:t>
            </a:r>
          </a:p>
          <a:p>
            <a:r>
              <a:rPr lang="en-US"/>
              <a:t>R	: tingkat perubahan biaya modal</a:t>
            </a:r>
          </a:p>
          <a:p>
            <a:r>
              <a:rPr lang="sv-SE"/>
              <a:t>M	: tingkat perubahan bahan baku yang diimpor</a:t>
            </a:r>
            <a:endParaRPr lang="en-US"/>
          </a:p>
          <a:p>
            <a:r>
              <a:rPr lang="sv-SE"/>
              <a:t>t	: waktu</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323850" y="374650"/>
            <a:ext cx="8496300" cy="6299200"/>
          </a:xfrm>
          <a:prstGeom prst="rect">
            <a:avLst/>
          </a:prstGeom>
          <a:noFill/>
          <a:ln w="9525">
            <a:noFill/>
            <a:miter lim="800000"/>
            <a:headEnd/>
            <a:tailEnd/>
          </a:ln>
          <a:effectLst/>
        </p:spPr>
        <p:txBody>
          <a:bodyPr>
            <a:spAutoFit/>
          </a:bodyPr>
          <a:lstStyle/>
          <a:p>
            <a:r>
              <a:rPr lang="sv-SE"/>
              <a:t>Variabel-variabel dalam  model persamaan simultan</a:t>
            </a:r>
          </a:p>
          <a:p>
            <a:r>
              <a:rPr lang="sv-SE"/>
              <a:t>      </a:t>
            </a:r>
            <a:r>
              <a:rPr lang="sv-SE" b="1"/>
              <a:t>Variabel endogen </a:t>
            </a:r>
            <a:r>
              <a:rPr lang="sv-SE" b="1" i="1"/>
              <a:t>(endogeneous variable) </a:t>
            </a:r>
            <a:r>
              <a:rPr lang="sv-SE"/>
              <a:t>adalah 	variabel dalam persamaan simultan yang nilainya 	ditentukan di dalam sistem persaman. Variabel ini 	dapat berupa variabel independen atau variabel 	dependen. </a:t>
            </a:r>
            <a:endParaRPr lang="en-US"/>
          </a:p>
          <a:p>
            <a:r>
              <a:rPr lang="sv-SE" b="1"/>
              <a:t>     Variabel predetermine</a:t>
            </a:r>
            <a:r>
              <a:rPr lang="sv-SE"/>
              <a:t> adalah variabel yang nilainya 	ditentukan diluar sistem atau ditentukan terlebih 	dahulu. Variabel predetermine meliputi konstanta, 		variabel eksogen dan lag variabel (baik </a:t>
            </a:r>
            <a:r>
              <a:rPr lang="sv-SE" i="1"/>
              <a:t>lag 	endogenenus variable </a:t>
            </a:r>
            <a:r>
              <a:rPr lang="sv-SE"/>
              <a:t>maupun </a:t>
            </a:r>
            <a:r>
              <a:rPr lang="sv-SE" i="1"/>
              <a:t>lag exogeneous 	variable</a:t>
            </a:r>
            <a:r>
              <a:rPr lang="sv-SE"/>
              <a:t>). </a:t>
            </a:r>
          </a:p>
          <a:p>
            <a:r>
              <a:rPr lang="sv-SE" b="1"/>
              <a:t>    Variabel eksogen </a:t>
            </a:r>
            <a:r>
              <a:rPr lang="sv-SE" b="1" i="1"/>
              <a:t>(</a:t>
            </a:r>
            <a:r>
              <a:rPr lang="sv-SE" i="1"/>
              <a:t>exogeneous varible</a:t>
            </a:r>
            <a:r>
              <a:rPr lang="sv-SE"/>
              <a:t>) adalah variabel 	yang nilainya tidak ditentukan di dalam sistem, tetapi 	di luar sistem, misalnya ditentukan oleh suatu </a:t>
            </a:r>
            <a:r>
              <a:rPr lang="sv-SE" i="1"/>
              <a:t>policy 	</a:t>
            </a:r>
            <a:r>
              <a:rPr lang="sv-SE"/>
              <a:t>atau faktor lain. Variabel ini mempengaruhi variabel 	endogen  di dalam sistem.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ChangeArrowheads="1"/>
          </p:cNvSpPr>
          <p:nvPr/>
        </p:nvSpPr>
        <p:spPr bwMode="auto">
          <a:xfrm>
            <a:off x="250825" y="1431925"/>
            <a:ext cx="8642350" cy="4114800"/>
          </a:xfrm>
          <a:prstGeom prst="rect">
            <a:avLst/>
          </a:prstGeom>
          <a:noFill/>
          <a:ln w="9525">
            <a:noFill/>
            <a:miter lim="800000"/>
            <a:headEnd/>
            <a:tailEnd/>
          </a:ln>
          <a:effectLst/>
        </p:spPr>
        <p:txBody>
          <a:bodyPr anchor="ctr">
            <a:spAutoFit/>
          </a:bodyPr>
          <a:lstStyle/>
          <a:p>
            <a:r>
              <a:rPr lang="sv-SE" sz="2000" b="1">
                <a:cs typeface="Times New Roman" pitchFamily="18" charset="0"/>
              </a:rPr>
              <a:t>Model persamaan struktural atau tingkah laku (</a:t>
            </a:r>
            <a:r>
              <a:rPr lang="sv-SE" sz="2000" b="1" i="1">
                <a:cs typeface="Times New Roman" pitchFamily="18" charset="0"/>
              </a:rPr>
              <a:t>structural or behavioral  Equations</a:t>
            </a:r>
            <a:r>
              <a:rPr lang="sv-SE" sz="2000" b="1">
                <a:cs typeface="Times New Roman" pitchFamily="18" charset="0"/>
              </a:rPr>
              <a:t>) </a:t>
            </a:r>
            <a:r>
              <a:rPr lang="sv-SE" sz="2000" b="1" i="1">
                <a:cs typeface="Times New Roman" pitchFamily="18" charset="0"/>
              </a:rPr>
              <a:t> </a:t>
            </a:r>
            <a:r>
              <a:rPr lang="sv-SE" sz="2000">
                <a:cs typeface="Times New Roman" pitchFamily="18" charset="0"/>
              </a:rPr>
              <a:t>adalah model sistem persamaan  yang menggambarkan struktur hubungan antara variabel ekonomi yang satu dengan variabel ekonomi yang lainnya.  </a:t>
            </a:r>
          </a:p>
          <a:p>
            <a:r>
              <a:rPr lang="sv-SE" sz="2000">
                <a:cs typeface="Times New Roman" pitchFamily="18" charset="0"/>
              </a:rPr>
              <a:t>Model struktural ini menggambarkan variabel endogen sebagai fungsi dari variabel variabel endogen lainnya,  variabel predetermine dan unsur random. </a:t>
            </a:r>
          </a:p>
          <a:p>
            <a:r>
              <a:rPr lang="sv-SE" sz="2000">
                <a:cs typeface="Times New Roman" pitchFamily="18" charset="0"/>
              </a:rPr>
              <a:t>Koefisien setiap persamaan struktural disebut parameter struktural (</a:t>
            </a:r>
            <a:r>
              <a:rPr lang="sv-SE" sz="2000" i="1">
                <a:cs typeface="Times New Roman" pitchFamily="18" charset="0"/>
              </a:rPr>
              <a:t>structural parameters</a:t>
            </a:r>
            <a:r>
              <a:rPr lang="sv-SE" sz="2000">
                <a:cs typeface="Times New Roman" pitchFamily="18" charset="0"/>
              </a:rPr>
              <a:t>), yang menunjukkan pengaruh langsung (</a:t>
            </a:r>
            <a:r>
              <a:rPr lang="sv-SE" sz="2000" i="1">
                <a:cs typeface="Times New Roman" pitchFamily="18" charset="0"/>
              </a:rPr>
              <a:t>direct effect</a:t>
            </a:r>
            <a:r>
              <a:rPr lang="sv-SE" sz="2000">
                <a:cs typeface="Times New Roman" pitchFamily="18" charset="0"/>
              </a:rPr>
              <a:t>) dari setiap </a:t>
            </a:r>
            <a:r>
              <a:rPr lang="sv-SE" sz="2000"/>
              <a:t>variabel</a:t>
            </a:r>
            <a:r>
              <a:rPr lang="sv-SE"/>
              <a:t> </a:t>
            </a:r>
            <a:r>
              <a:rPr lang="sv-SE" sz="2000">
                <a:cs typeface="Times New Roman" pitchFamily="18" charset="0"/>
              </a:rPr>
              <a:t>independen terhadap </a:t>
            </a:r>
            <a:r>
              <a:rPr lang="sv-SE" sz="2000"/>
              <a:t>variabel</a:t>
            </a:r>
            <a:r>
              <a:rPr lang="sv-SE"/>
              <a:t> </a:t>
            </a:r>
            <a:r>
              <a:rPr lang="sv-SE" sz="2000">
                <a:cs typeface="Times New Roman" pitchFamily="18" charset="0"/>
              </a:rPr>
              <a:t>dependen.</a:t>
            </a:r>
          </a:p>
          <a:p>
            <a:endParaRPr lang="en-US" sz="2000"/>
          </a:p>
          <a:p>
            <a:pPr eaLnBrk="0" hangingPunct="0"/>
            <a:r>
              <a:rPr lang="sv-SE" sz="2000">
                <a:cs typeface="Times New Roman" pitchFamily="18" charset="0"/>
              </a:rPr>
              <a:t> Sebagai contoh adalah sebagai berikut:</a:t>
            </a:r>
            <a:endParaRPr lang="en-US" sz="2000"/>
          </a:p>
          <a:p>
            <a:pPr eaLnBrk="0" hangingPunct="0"/>
            <a:endParaRPr lang="en-US" sz="2000"/>
          </a:p>
        </p:txBody>
      </p:sp>
      <p:graphicFrame>
        <p:nvGraphicFramePr>
          <p:cNvPr id="15364" name="Object 4"/>
          <p:cNvGraphicFramePr>
            <a:graphicFrameLocks noChangeAspect="1"/>
          </p:cNvGraphicFramePr>
          <p:nvPr/>
        </p:nvGraphicFramePr>
        <p:xfrm>
          <a:off x="2268538" y="5229225"/>
          <a:ext cx="3024187" cy="1236663"/>
        </p:xfrm>
        <a:graphic>
          <a:graphicData uri="http://schemas.openxmlformats.org/presentationml/2006/ole">
            <p:oleObj spid="_x0000_s15364" name="Equation" r:id="rId4" imgW="1676400" imgH="685800" progId="Equation.3">
              <p:embed/>
            </p:oleObj>
          </a:graphicData>
        </a:graphic>
      </p:graphicFrame>
      <p:sp>
        <p:nvSpPr>
          <p:cNvPr id="15366" name="Rectangle 6"/>
          <p:cNvSpPr>
            <a:spLocks noChangeArrowheads="1"/>
          </p:cNvSpPr>
          <p:nvPr/>
        </p:nvSpPr>
        <p:spPr bwMode="auto">
          <a:xfrm>
            <a:off x="395288" y="188913"/>
            <a:ext cx="7056437" cy="1187450"/>
          </a:xfrm>
          <a:prstGeom prst="rect">
            <a:avLst/>
          </a:prstGeom>
          <a:noFill/>
          <a:ln w="9525">
            <a:noFill/>
            <a:miter lim="800000"/>
            <a:headEnd/>
            <a:tailEnd/>
          </a:ln>
          <a:effectLst/>
        </p:spPr>
        <p:txBody>
          <a:bodyPr>
            <a:spAutoFit/>
          </a:bodyPr>
          <a:lstStyle/>
          <a:p>
            <a:r>
              <a:rPr lang="sv-SE"/>
              <a:t>Model persamaan simultan dapat berupa:</a:t>
            </a:r>
          </a:p>
          <a:p>
            <a:r>
              <a:rPr lang="sv-SE"/>
              <a:t>    Model persamaan struktural  </a:t>
            </a:r>
          </a:p>
          <a:p>
            <a:r>
              <a:rPr lang="sv-SE"/>
              <a:t>    Model persamaan </a:t>
            </a:r>
            <a:r>
              <a:rPr lang="sv-SE" i="1"/>
              <a:t>reduced form</a:t>
            </a:r>
            <a:r>
              <a:rPr lang="sv-SE"/>
              <a:t>.</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ChangeArrowheads="1"/>
          </p:cNvSpPr>
          <p:nvPr/>
        </p:nvSpPr>
        <p:spPr bwMode="auto">
          <a:xfrm>
            <a:off x="468313" y="333375"/>
            <a:ext cx="8351837" cy="3013075"/>
          </a:xfrm>
          <a:prstGeom prst="rect">
            <a:avLst/>
          </a:prstGeom>
          <a:noFill/>
          <a:ln w="9525">
            <a:noFill/>
            <a:miter lim="800000"/>
            <a:headEnd/>
            <a:tailEnd/>
          </a:ln>
          <a:effectLst/>
        </p:spPr>
        <p:txBody>
          <a:bodyPr anchor="ctr">
            <a:spAutoFit/>
          </a:bodyPr>
          <a:lstStyle/>
          <a:p>
            <a:pPr algn="just"/>
            <a:r>
              <a:rPr lang="fi-FI" b="1"/>
              <a:t>Model persamaan </a:t>
            </a:r>
            <a:r>
              <a:rPr lang="fi-FI" b="1" i="1"/>
              <a:t>reduced form </a:t>
            </a:r>
            <a:r>
              <a:rPr lang="fi-FI"/>
              <a:t>adalah persamaan yang dibentuk dari persamaan struktural sedemikian rupa sehingga masing-masing variabel endogen dalam model merupakan fungsi dari semua variabel </a:t>
            </a:r>
            <a:r>
              <a:rPr lang="fi-FI" i="1"/>
              <a:t>predetermined</a:t>
            </a:r>
            <a:r>
              <a:rPr lang="fi-FI"/>
              <a:t> dan </a:t>
            </a:r>
            <a:r>
              <a:rPr lang="fi-FI" i="1"/>
              <a:t>error</a:t>
            </a:r>
            <a:r>
              <a:rPr lang="fi-FI"/>
              <a:t>.  </a:t>
            </a:r>
          </a:p>
          <a:p>
            <a:pPr algn="just"/>
            <a:r>
              <a:rPr lang="sv-SE"/>
              <a:t>Tujuan dibentuknya persamaan </a:t>
            </a:r>
            <a:r>
              <a:rPr lang="sv-SE" i="1"/>
              <a:t>reduced for</a:t>
            </a:r>
            <a:r>
              <a:rPr lang="sv-SE"/>
              <a:t>m adalah untuk menduga parameter atau koefisien fungsi dalam persamaan struktural.  </a:t>
            </a:r>
          </a:p>
        </p:txBody>
      </p:sp>
      <p:sp>
        <p:nvSpPr>
          <p:cNvPr id="16390" name="Rectangle 6"/>
          <p:cNvSpPr>
            <a:spLocks noChangeArrowheads="1"/>
          </p:cNvSpPr>
          <p:nvPr/>
        </p:nvSpPr>
        <p:spPr bwMode="auto">
          <a:xfrm>
            <a:off x="0" y="2857500"/>
            <a:ext cx="9144000" cy="0"/>
          </a:xfrm>
          <a:prstGeom prst="rect">
            <a:avLst/>
          </a:prstGeom>
          <a:noFill/>
          <a:ln w="9525">
            <a:noFill/>
            <a:miter lim="800000"/>
            <a:headEnd/>
            <a:tailEnd/>
          </a:ln>
          <a:effectLst/>
        </p:spPr>
        <p:txBody>
          <a:bodyPr wrap="none" anchor="ctr">
            <a:spAutoFit/>
          </a:bodyPr>
          <a:lstStyle/>
          <a:p>
            <a:endParaRPr lang="en-US"/>
          </a:p>
        </p:txBody>
      </p:sp>
      <p:sp>
        <p:nvSpPr>
          <p:cNvPr id="16392" name="Rectangle 8"/>
          <p:cNvSpPr>
            <a:spLocks noChangeArrowheads="1"/>
          </p:cNvSpPr>
          <p:nvPr/>
        </p:nvSpPr>
        <p:spPr bwMode="auto">
          <a:xfrm>
            <a:off x="0" y="2843213"/>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16391" name="Object 7"/>
          <p:cNvGraphicFramePr>
            <a:graphicFrameLocks noChangeAspect="1"/>
          </p:cNvGraphicFramePr>
          <p:nvPr/>
        </p:nvGraphicFramePr>
        <p:xfrm>
          <a:off x="3203575" y="3284538"/>
          <a:ext cx="2943225" cy="1531937"/>
        </p:xfrm>
        <a:graphic>
          <a:graphicData uri="http://schemas.openxmlformats.org/presentationml/2006/ole">
            <p:oleObj spid="_x0000_s16391" name="Equation" r:id="rId4" imgW="1422360" imgH="685800" progId="Equation.3">
              <p:embed/>
            </p:oleObj>
          </a:graphicData>
        </a:graphic>
      </p:graphicFrame>
      <p:sp>
        <p:nvSpPr>
          <p:cNvPr id="16393" name="Rectangle 9"/>
          <p:cNvSpPr>
            <a:spLocks noChangeArrowheads="1"/>
          </p:cNvSpPr>
          <p:nvPr/>
        </p:nvSpPr>
        <p:spPr bwMode="auto">
          <a:xfrm>
            <a:off x="539750" y="4824413"/>
            <a:ext cx="7197725" cy="457200"/>
          </a:xfrm>
          <a:prstGeom prst="rect">
            <a:avLst/>
          </a:prstGeom>
          <a:noFill/>
          <a:ln w="9525">
            <a:noFill/>
            <a:miter lim="800000"/>
            <a:headEnd/>
            <a:tailEnd/>
          </a:ln>
          <a:effectLst/>
        </p:spPr>
        <p:txBody>
          <a:bodyPr wrap="none" anchor="ctr">
            <a:spAutoFit/>
          </a:bodyPr>
          <a:lstStyle/>
          <a:p>
            <a:pPr algn="just"/>
            <a:r>
              <a:rPr lang="es-ES" sz="1800"/>
              <a:t> </a:t>
            </a:r>
            <a:r>
              <a:rPr lang="es-ES"/>
              <a:t>Dari model di atas maka persamaan </a:t>
            </a:r>
            <a:r>
              <a:rPr lang="es-ES" i="1"/>
              <a:t>reduced form :</a:t>
            </a:r>
            <a:endParaRPr lang="es-ES"/>
          </a:p>
        </p:txBody>
      </p:sp>
      <p:sp>
        <p:nvSpPr>
          <p:cNvPr id="16395" name="Rectangle 1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16394" name="Object 10"/>
          <p:cNvGraphicFramePr>
            <a:graphicFrameLocks noChangeAspect="1"/>
          </p:cNvGraphicFramePr>
          <p:nvPr/>
        </p:nvGraphicFramePr>
        <p:xfrm>
          <a:off x="3419475" y="5373688"/>
          <a:ext cx="2089150" cy="1212850"/>
        </p:xfrm>
        <a:graphic>
          <a:graphicData uri="http://schemas.openxmlformats.org/presentationml/2006/ole">
            <p:oleObj spid="_x0000_s16394" name="Equation" r:id="rId5" imgW="1181100" imgH="685800"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ChangeArrowheads="1"/>
          </p:cNvSpPr>
          <p:nvPr/>
        </p:nvSpPr>
        <p:spPr bwMode="auto">
          <a:xfrm>
            <a:off x="250825" y="115888"/>
            <a:ext cx="3146425" cy="457200"/>
          </a:xfrm>
          <a:prstGeom prst="rect">
            <a:avLst/>
          </a:prstGeom>
          <a:noFill/>
          <a:ln w="9525">
            <a:noFill/>
            <a:miter lim="800000"/>
            <a:headEnd/>
            <a:tailEnd/>
          </a:ln>
          <a:effectLst/>
        </p:spPr>
        <p:txBody>
          <a:bodyPr wrap="none" anchor="ctr">
            <a:spAutoFit/>
          </a:bodyPr>
          <a:lstStyle/>
          <a:p>
            <a:r>
              <a:rPr lang="sv-SE"/>
              <a:t>Persamaan struktural</a:t>
            </a:r>
            <a:r>
              <a:rPr lang="sv-SE" sz="1800"/>
              <a:t> </a:t>
            </a:r>
          </a:p>
        </p:txBody>
      </p:sp>
      <p:graphicFrame>
        <p:nvGraphicFramePr>
          <p:cNvPr id="18437" name="Object 5"/>
          <p:cNvGraphicFramePr>
            <a:graphicFrameLocks noChangeAspect="1"/>
          </p:cNvGraphicFramePr>
          <p:nvPr>
            <p:ph/>
          </p:nvPr>
        </p:nvGraphicFramePr>
        <p:xfrm>
          <a:off x="2962275" y="619125"/>
          <a:ext cx="2401888" cy="1119188"/>
        </p:xfrm>
        <a:graphic>
          <a:graphicData uri="http://schemas.openxmlformats.org/presentationml/2006/ole">
            <p:oleObj spid="_x0000_s18437" name="Equation" r:id="rId4" imgW="1473120" imgH="685800" progId="Equation.3">
              <p:embed/>
            </p:oleObj>
          </a:graphicData>
        </a:graphic>
      </p:graphicFrame>
      <p:sp>
        <p:nvSpPr>
          <p:cNvPr id="18439" name="Rectangle 7"/>
          <p:cNvSpPr>
            <a:spLocks noChangeArrowheads="1"/>
          </p:cNvSpPr>
          <p:nvPr/>
        </p:nvSpPr>
        <p:spPr bwMode="auto">
          <a:xfrm>
            <a:off x="250825" y="1754188"/>
            <a:ext cx="8713788" cy="822325"/>
          </a:xfrm>
          <a:prstGeom prst="rect">
            <a:avLst/>
          </a:prstGeom>
          <a:noFill/>
          <a:ln w="9525">
            <a:noFill/>
            <a:miter lim="800000"/>
            <a:headEnd/>
            <a:tailEnd/>
          </a:ln>
          <a:effectLst/>
        </p:spPr>
        <p:txBody>
          <a:bodyPr anchor="ctr">
            <a:spAutoFit/>
          </a:bodyPr>
          <a:lstStyle/>
          <a:p>
            <a:pPr algn="just"/>
            <a:r>
              <a:rPr lang="sv-SE"/>
              <a:t>Jika pers c</a:t>
            </a:r>
            <a:r>
              <a:rPr lang="sv-SE" baseline="-30000"/>
              <a:t>t</a:t>
            </a:r>
            <a:r>
              <a:rPr lang="sv-SE"/>
              <a:t> dan i</a:t>
            </a:r>
            <a:r>
              <a:rPr lang="sv-SE" baseline="-25000"/>
              <a:t>t</a:t>
            </a:r>
            <a:r>
              <a:rPr lang="sv-SE"/>
              <a:t> di masukkan dalam persamaan y</a:t>
            </a:r>
            <a:r>
              <a:rPr lang="sv-SE" baseline="-30000"/>
              <a:t>t</a:t>
            </a:r>
            <a:r>
              <a:rPr lang="sv-SE"/>
              <a:t>, hasil sebagai berikut:</a:t>
            </a:r>
            <a:r>
              <a:rPr lang="sv-SE" sz="1800"/>
              <a:t> </a:t>
            </a:r>
          </a:p>
        </p:txBody>
      </p:sp>
      <p:sp>
        <p:nvSpPr>
          <p:cNvPr id="18441" name="Rectangle 9"/>
          <p:cNvSpPr>
            <a:spLocks noChangeArrowheads="1"/>
          </p:cNvSpPr>
          <p:nvPr/>
        </p:nvSpPr>
        <p:spPr bwMode="auto">
          <a:xfrm>
            <a:off x="0" y="28575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18440" name="Object 8"/>
          <p:cNvGraphicFramePr>
            <a:graphicFrameLocks noChangeAspect="1"/>
          </p:cNvGraphicFramePr>
          <p:nvPr/>
        </p:nvGraphicFramePr>
        <p:xfrm>
          <a:off x="2844800" y="2581275"/>
          <a:ext cx="2879725" cy="1563688"/>
        </p:xfrm>
        <a:graphic>
          <a:graphicData uri="http://schemas.openxmlformats.org/presentationml/2006/ole">
            <p:oleObj spid="_x0000_s18440" name="Equation" r:id="rId5" imgW="2108200" imgH="1143000" progId="Equation.3">
              <p:embed/>
            </p:oleObj>
          </a:graphicData>
        </a:graphic>
      </p:graphicFrame>
      <p:sp>
        <p:nvSpPr>
          <p:cNvPr id="18442" name="Rectangle 10"/>
          <p:cNvSpPr>
            <a:spLocks noChangeArrowheads="1"/>
          </p:cNvSpPr>
          <p:nvPr/>
        </p:nvSpPr>
        <p:spPr bwMode="auto">
          <a:xfrm>
            <a:off x="0" y="4149725"/>
            <a:ext cx="7775575" cy="822325"/>
          </a:xfrm>
          <a:prstGeom prst="rect">
            <a:avLst/>
          </a:prstGeom>
          <a:noFill/>
          <a:ln w="9525">
            <a:noFill/>
            <a:miter lim="800000"/>
            <a:headEnd/>
            <a:tailEnd/>
          </a:ln>
          <a:effectLst/>
        </p:spPr>
        <p:txBody>
          <a:bodyPr anchor="ctr">
            <a:spAutoFit/>
          </a:bodyPr>
          <a:lstStyle/>
          <a:p>
            <a:pPr algn="just"/>
            <a:r>
              <a:rPr lang="es-ES"/>
              <a:t>Jika persamaan reduced form y</a:t>
            </a:r>
            <a:r>
              <a:rPr lang="es-ES" baseline="-25000"/>
              <a:t>t</a:t>
            </a:r>
            <a:r>
              <a:rPr lang="es-ES"/>
              <a:t> dimasukkan dalam    </a:t>
            </a:r>
          </a:p>
          <a:p>
            <a:pPr algn="just"/>
            <a:r>
              <a:rPr lang="es-ES"/>
              <a:t>persamaan c</a:t>
            </a:r>
            <a:r>
              <a:rPr lang="es-ES" baseline="-25000"/>
              <a:t>t</a:t>
            </a:r>
            <a:r>
              <a:rPr lang="es-ES"/>
              <a:t> maka</a:t>
            </a:r>
          </a:p>
        </p:txBody>
      </p:sp>
      <p:sp>
        <p:nvSpPr>
          <p:cNvPr id="18444" name="Rectangle 12"/>
          <p:cNvSpPr>
            <a:spLocks noChangeArrowheads="1"/>
          </p:cNvSpPr>
          <p:nvPr/>
        </p:nvSpPr>
        <p:spPr bwMode="auto">
          <a:xfrm>
            <a:off x="0" y="2957513"/>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18443" name="Object 11"/>
          <p:cNvGraphicFramePr>
            <a:graphicFrameLocks noChangeAspect="1"/>
          </p:cNvGraphicFramePr>
          <p:nvPr/>
        </p:nvGraphicFramePr>
        <p:xfrm>
          <a:off x="2339975" y="5084763"/>
          <a:ext cx="3240088" cy="1287462"/>
        </p:xfrm>
        <a:graphic>
          <a:graphicData uri="http://schemas.openxmlformats.org/presentationml/2006/ole">
            <p:oleObj spid="_x0000_s18443" name="Equation" r:id="rId6" imgW="2374900" imgH="939800" progId="Equation.3">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250825" y="188913"/>
            <a:ext cx="8713788" cy="822325"/>
          </a:xfrm>
          <a:prstGeom prst="rect">
            <a:avLst/>
          </a:prstGeom>
          <a:noFill/>
          <a:ln w="9525">
            <a:noFill/>
            <a:miter lim="800000"/>
            <a:headEnd/>
            <a:tailEnd/>
          </a:ln>
          <a:effectLst/>
        </p:spPr>
        <p:txBody>
          <a:bodyPr anchor="ctr">
            <a:spAutoFit/>
          </a:bodyPr>
          <a:lstStyle/>
          <a:p>
            <a:r>
              <a:rPr lang="es-ES"/>
              <a:t>Jika persamaan reduced form y</a:t>
            </a:r>
            <a:r>
              <a:rPr lang="es-ES" baseline="-25000"/>
              <a:t>t</a:t>
            </a:r>
            <a:r>
              <a:rPr lang="es-ES"/>
              <a:t> dimasukkan dalam persamaan i</a:t>
            </a:r>
            <a:r>
              <a:rPr lang="es-ES" baseline="-25000"/>
              <a:t>t</a:t>
            </a:r>
            <a:r>
              <a:rPr lang="es-ES"/>
              <a:t> maka diperoleh hasil sebagai berikut:</a:t>
            </a:r>
            <a:r>
              <a:rPr lang="en-US"/>
              <a:t> </a:t>
            </a:r>
          </a:p>
        </p:txBody>
      </p:sp>
      <p:sp>
        <p:nvSpPr>
          <p:cNvPr id="20486" name="Rectangle 6"/>
          <p:cNvSpPr>
            <a:spLocks noChangeArrowheads="1"/>
          </p:cNvSpPr>
          <p:nvPr/>
        </p:nvSpPr>
        <p:spPr bwMode="auto">
          <a:xfrm>
            <a:off x="0" y="27432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20485" name="Object 5"/>
          <p:cNvGraphicFramePr>
            <a:graphicFrameLocks noChangeAspect="1"/>
          </p:cNvGraphicFramePr>
          <p:nvPr/>
        </p:nvGraphicFramePr>
        <p:xfrm>
          <a:off x="2413000" y="1211263"/>
          <a:ext cx="3671888" cy="1785937"/>
        </p:xfrm>
        <a:graphic>
          <a:graphicData uri="http://schemas.openxmlformats.org/presentationml/2006/ole">
            <p:oleObj spid="_x0000_s20485" name="Equation" r:id="rId4" imgW="2819400" imgH="1371600" progId="Equation.3">
              <p:embed/>
            </p:oleObj>
          </a:graphicData>
        </a:graphic>
      </p:graphicFrame>
      <p:sp>
        <p:nvSpPr>
          <p:cNvPr id="20488" name="Rectangle 8"/>
          <p:cNvSpPr>
            <a:spLocks noChangeArrowheads="1"/>
          </p:cNvSpPr>
          <p:nvPr/>
        </p:nvSpPr>
        <p:spPr bwMode="auto">
          <a:xfrm>
            <a:off x="0" y="30861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20487" name="Object 7"/>
          <p:cNvGraphicFramePr>
            <a:graphicFrameLocks noChangeAspect="1"/>
          </p:cNvGraphicFramePr>
          <p:nvPr/>
        </p:nvGraphicFramePr>
        <p:xfrm>
          <a:off x="2771775" y="3789363"/>
          <a:ext cx="2016125" cy="1169987"/>
        </p:xfrm>
        <a:graphic>
          <a:graphicData uri="http://schemas.openxmlformats.org/presentationml/2006/ole">
            <p:oleObj spid="_x0000_s20487" name="Equation" r:id="rId5" imgW="1181100" imgH="685800" progId="Equation.3">
              <p:embed/>
            </p:oleObj>
          </a:graphicData>
        </a:graphic>
      </p:graphicFrame>
      <p:sp>
        <p:nvSpPr>
          <p:cNvPr id="20490" name="Rectangle 10"/>
          <p:cNvSpPr>
            <a:spLocks noChangeArrowheads="1"/>
          </p:cNvSpPr>
          <p:nvPr/>
        </p:nvSpPr>
        <p:spPr bwMode="auto">
          <a:xfrm>
            <a:off x="0" y="276225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20489" name="Object 9"/>
          <p:cNvGraphicFramePr>
            <a:graphicFrameLocks noChangeAspect="1"/>
          </p:cNvGraphicFramePr>
          <p:nvPr/>
        </p:nvGraphicFramePr>
        <p:xfrm>
          <a:off x="2843213" y="5300663"/>
          <a:ext cx="2362200" cy="1333500"/>
        </p:xfrm>
        <a:graphic>
          <a:graphicData uri="http://schemas.openxmlformats.org/presentationml/2006/ole">
            <p:oleObj spid="_x0000_s20489" name="Equation" r:id="rId6" imgW="2362200" imgH="1333500" progId="Equation.3">
              <p:embed/>
            </p:oleObj>
          </a:graphicData>
        </a:graphic>
      </p:graphicFrame>
      <p:sp>
        <p:nvSpPr>
          <p:cNvPr id="20491" name="Rectangle 11"/>
          <p:cNvSpPr>
            <a:spLocks noChangeArrowheads="1"/>
          </p:cNvSpPr>
          <p:nvPr/>
        </p:nvSpPr>
        <p:spPr bwMode="auto">
          <a:xfrm>
            <a:off x="250825" y="3201988"/>
            <a:ext cx="8713788" cy="457200"/>
          </a:xfrm>
          <a:prstGeom prst="rect">
            <a:avLst/>
          </a:prstGeom>
          <a:noFill/>
          <a:ln w="9525">
            <a:noFill/>
            <a:miter lim="800000"/>
            <a:headEnd/>
            <a:tailEnd/>
          </a:ln>
          <a:effectLst/>
        </p:spPr>
        <p:txBody>
          <a:bodyPr anchor="ctr">
            <a:spAutoFit/>
          </a:bodyPr>
          <a:lstStyle/>
          <a:p>
            <a:pPr algn="just"/>
            <a:r>
              <a:rPr lang="es-ES" sz="1800"/>
              <a:t> </a:t>
            </a:r>
            <a:r>
              <a:rPr lang="es-ES"/>
              <a:t>Persamaan  </a:t>
            </a:r>
            <a:r>
              <a:rPr lang="es-ES" i="1"/>
              <a:t>reduced form </a:t>
            </a:r>
            <a:r>
              <a:rPr lang="es-ES"/>
              <a:t>sebagai berikut:</a:t>
            </a:r>
          </a:p>
        </p:txBody>
      </p:sp>
      <p:sp>
        <p:nvSpPr>
          <p:cNvPr id="20492" name="Rectangle 12"/>
          <p:cNvSpPr>
            <a:spLocks noChangeArrowheads="1"/>
          </p:cNvSpPr>
          <p:nvPr/>
        </p:nvSpPr>
        <p:spPr bwMode="auto">
          <a:xfrm>
            <a:off x="1187450" y="4968875"/>
            <a:ext cx="1397000" cy="457200"/>
          </a:xfrm>
          <a:prstGeom prst="rect">
            <a:avLst/>
          </a:prstGeom>
          <a:noFill/>
          <a:ln w="9525">
            <a:noFill/>
            <a:miter lim="800000"/>
            <a:headEnd/>
            <a:tailEnd/>
          </a:ln>
          <a:effectLst/>
        </p:spPr>
        <p:txBody>
          <a:bodyPr wrap="none" anchor="ctr">
            <a:spAutoFit/>
          </a:bodyPr>
          <a:lstStyle/>
          <a:p>
            <a:r>
              <a:rPr lang="pt-BR"/>
              <a:t>di mana</a:t>
            </a:r>
            <a:r>
              <a:rPr lang="pt-BR" sz="1800"/>
              <a:t>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568</TotalTime>
  <Words>1873</Words>
  <Application>Microsoft Office PowerPoint</Application>
  <PresentationFormat>On-screen Show (4:3)</PresentationFormat>
  <Paragraphs>435</Paragraphs>
  <Slides>32</Slides>
  <Notes>27</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32</vt:i4>
      </vt:variant>
    </vt:vector>
  </HeadingPairs>
  <TitlesOfParts>
    <vt:vector size="36" baseType="lpstr">
      <vt:lpstr>Default Design</vt:lpstr>
      <vt:lpstr>Microsoft Equation 3.0</vt:lpstr>
      <vt:lpstr>Equation</vt:lpstr>
      <vt:lpstr>Document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Company> FEM IPB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Sri Hartoyo</dc:creator>
  <cp:lastModifiedBy>user</cp:lastModifiedBy>
  <cp:revision>23</cp:revision>
  <dcterms:created xsi:type="dcterms:W3CDTF">2002-08-03T21:30:00Z</dcterms:created>
  <dcterms:modified xsi:type="dcterms:W3CDTF">2012-09-20T21:05:22Z</dcterms:modified>
</cp:coreProperties>
</file>